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8288000" cy="10287000"/>
  <p:notesSz cx="6858000" cy="9144000"/>
  <p:embeddedFontLst>
    <p:embeddedFont>
      <p:font typeface="Calibri (MS)" panose="020B0604020202020204" charset="0"/>
      <p:regular r:id="rId23"/>
    </p:embeddedFont>
    <p:embeddedFont>
      <p:font typeface="Calibri (MS) Bold" panose="020B0604020202020204" charset="0"/>
      <p:regular r:id="rId24"/>
      <p:bold r:id="rId25"/>
    </p:embeddedFont>
    <p:embeddedFont>
      <p:font typeface="Calibri (MS) Italics" panose="020B0604020202020204" charset="0"/>
      <p:regular r:id="rId26"/>
      <p: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89" autoAdjust="0"/>
  </p:normalViewPr>
  <p:slideViewPr>
    <p:cSldViewPr>
      <p:cViewPr varScale="1">
        <p:scale>
          <a:sx n="53" d="100"/>
          <a:sy n="53" d="100"/>
        </p:scale>
        <p:origin x="54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5.sv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12" Type="http://schemas.openxmlformats.org/officeDocument/2006/relationships/image" Target="../media/image1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4.jpeg"/><Relationship Id="rId7" Type="http://schemas.openxmlformats.org/officeDocument/2006/relationships/image" Target="../media/image10.png"/><Relationship Id="rId12" Type="http://schemas.openxmlformats.org/officeDocument/2006/relationships/image" Target="../media/image4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45.jpe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1.png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6.jpeg"/><Relationship Id="rId7" Type="http://schemas.openxmlformats.org/officeDocument/2006/relationships/image" Target="../media/image1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59.jpeg"/><Relationship Id="rId2" Type="http://schemas.openxmlformats.org/officeDocument/2006/relationships/image" Target="../media/image8.png"/><Relationship Id="rId16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58.jpeg"/><Relationship Id="rId5" Type="http://schemas.openxmlformats.org/officeDocument/2006/relationships/image" Target="../media/image11.svg"/><Relationship Id="rId15" Type="http://schemas.openxmlformats.org/officeDocument/2006/relationships/image" Target="../media/image61.jpeg"/><Relationship Id="rId10" Type="http://schemas.openxmlformats.org/officeDocument/2006/relationships/image" Target="../media/image57.jpeg"/><Relationship Id="rId4" Type="http://schemas.openxmlformats.org/officeDocument/2006/relationships/image" Target="../media/image10.png"/><Relationship Id="rId9" Type="http://schemas.openxmlformats.org/officeDocument/2006/relationships/image" Target="../media/image5.svg"/><Relationship Id="rId1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7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5.sv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6.svg"/><Relationship Id="rId7" Type="http://schemas.openxmlformats.org/officeDocument/2006/relationships/image" Target="../media/image10.png"/><Relationship Id="rId12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7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17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24.png"/><Relationship Id="rId3" Type="http://schemas.openxmlformats.org/officeDocument/2006/relationships/image" Target="../media/image16.svg"/><Relationship Id="rId7" Type="http://schemas.openxmlformats.org/officeDocument/2006/relationships/image" Target="../media/image10.png"/><Relationship Id="rId12" Type="http://schemas.openxmlformats.org/officeDocument/2006/relationships/oleObject" Target="../embeddings/oleObject1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7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23.jpe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9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2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27.png"/><Relationship Id="rId5" Type="http://schemas.openxmlformats.org/officeDocument/2006/relationships/image" Target="../media/image11.svg"/><Relationship Id="rId10" Type="http://schemas.openxmlformats.org/officeDocument/2006/relationships/image" Target="../media/image26.sv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11.svg"/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9.svg"/><Relationship Id="rId5" Type="http://schemas.openxmlformats.org/officeDocument/2006/relationships/image" Target="../media/image5.sv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34.jpe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71406" y="1244977"/>
            <a:ext cx="0" cy="904580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3314289" y="1028700"/>
            <a:ext cx="2514234" cy="543327"/>
            <a:chOff x="0" y="0"/>
            <a:chExt cx="3352312" cy="724437"/>
          </a:xfrm>
        </p:grpSpPr>
        <p:grpSp>
          <p:nvGrpSpPr>
            <p:cNvPr id="5" name="Group 5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8" name="Freeform 8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Freeform 9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0198" y="13780"/>
              <a:ext cx="1191915" cy="6053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86"/>
                </a:lnSpc>
                <a:spcBef>
                  <a:spcPct val="0"/>
                </a:spcBef>
              </a:pPr>
              <a:r>
                <a:rPr lang="en-US" sz="2562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UPFs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882934" y="1996692"/>
            <a:ext cx="761193" cy="543327"/>
            <a:chOff x="0" y="0"/>
            <a:chExt cx="867113" cy="61893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67113" cy="618932"/>
            </a:xfrm>
            <a:custGeom>
              <a:avLst/>
              <a:gdLst/>
              <a:ahLst/>
              <a:cxnLst/>
              <a:rect l="l" t="t" r="r" b="b"/>
              <a:pathLst>
                <a:path w="867113" h="618932">
                  <a:moveTo>
                    <a:pt x="0" y="0"/>
                  </a:moveTo>
                  <a:lnTo>
                    <a:pt x="867113" y="0"/>
                  </a:lnTo>
                  <a:lnTo>
                    <a:pt x="867113" y="618932"/>
                  </a:lnTo>
                  <a:lnTo>
                    <a:pt x="0" y="618932"/>
                  </a:ln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867113" cy="676082"/>
            </a:xfrm>
            <a:prstGeom prst="rect">
              <a:avLst/>
            </a:prstGeom>
          </p:spPr>
          <p:txBody>
            <a:bodyPr lIns="11745" tIns="11745" rIns="11745" bIns="11745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 flipH="1">
            <a:off x="3314289" y="1996692"/>
            <a:ext cx="1691292" cy="543327"/>
          </a:xfrm>
          <a:custGeom>
            <a:avLst/>
            <a:gdLst/>
            <a:ahLst/>
            <a:cxnLst/>
            <a:rect l="l" t="t" r="r" b="b"/>
            <a:pathLst>
              <a:path w="1691292" h="543327">
                <a:moveTo>
                  <a:pt x="1691292" y="0"/>
                </a:moveTo>
                <a:lnTo>
                  <a:pt x="0" y="0"/>
                </a:lnTo>
                <a:lnTo>
                  <a:pt x="0" y="543327"/>
                </a:lnTo>
                <a:lnTo>
                  <a:pt x="1691292" y="543327"/>
                </a:lnTo>
                <a:lnTo>
                  <a:pt x="169129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5" name="Freeform 15"/>
          <p:cNvSpPr/>
          <p:nvPr/>
        </p:nvSpPr>
        <p:spPr>
          <a:xfrm>
            <a:off x="4137231" y="1996692"/>
            <a:ext cx="1691292" cy="543327"/>
          </a:xfrm>
          <a:custGeom>
            <a:avLst/>
            <a:gdLst/>
            <a:ahLst/>
            <a:cxnLst/>
            <a:rect l="l" t="t" r="r" b="b"/>
            <a:pathLst>
              <a:path w="1691292" h="543327">
                <a:moveTo>
                  <a:pt x="0" y="0"/>
                </a:moveTo>
                <a:lnTo>
                  <a:pt x="1691292" y="0"/>
                </a:lnTo>
                <a:lnTo>
                  <a:pt x="1691292" y="543327"/>
                </a:lnTo>
                <a:lnTo>
                  <a:pt x="0" y="543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16" name="Group 16"/>
          <p:cNvGrpSpPr/>
          <p:nvPr/>
        </p:nvGrpSpPr>
        <p:grpSpPr>
          <a:xfrm>
            <a:off x="6345109" y="1994432"/>
            <a:ext cx="2514234" cy="543327"/>
            <a:chOff x="0" y="0"/>
            <a:chExt cx="3352312" cy="724437"/>
          </a:xfrm>
        </p:grpSpPr>
        <p:grpSp>
          <p:nvGrpSpPr>
            <p:cNvPr id="17" name="Group 17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20" name="Freeform 20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85705" y="2029233"/>
            <a:ext cx="2514234" cy="543327"/>
            <a:chOff x="0" y="0"/>
            <a:chExt cx="3352312" cy="724437"/>
          </a:xfrm>
        </p:grpSpPr>
        <p:grpSp>
          <p:nvGrpSpPr>
            <p:cNvPr id="23" name="Group 23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26" name="Freeform 26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673416" y="2952746"/>
            <a:ext cx="5795980" cy="5795980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910234" y="3085669"/>
            <a:ext cx="5310190" cy="5310190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2104352" y="3279796"/>
            <a:ext cx="4934109" cy="4934089"/>
            <a:chOff x="0" y="0"/>
            <a:chExt cx="6350000" cy="6349975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r="-416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346190" y="7834796"/>
            <a:ext cx="6450432" cy="894329"/>
            <a:chOff x="0" y="0"/>
            <a:chExt cx="8600576" cy="1192438"/>
          </a:xfrm>
        </p:grpSpPr>
        <p:grpSp>
          <p:nvGrpSpPr>
            <p:cNvPr id="38" name="Group 38"/>
            <p:cNvGrpSpPr/>
            <p:nvPr/>
          </p:nvGrpSpPr>
          <p:grpSpPr>
            <a:xfrm>
              <a:off x="3442697" y="0"/>
              <a:ext cx="1670586" cy="1192438"/>
              <a:chOff x="0" y="0"/>
              <a:chExt cx="867113" cy="618932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41" name="Freeform 41"/>
            <p:cNvSpPr/>
            <p:nvPr/>
          </p:nvSpPr>
          <p:spPr>
            <a:xfrm flipH="1">
              <a:off x="0" y="0"/>
              <a:ext cx="3711870" cy="1192438"/>
            </a:xfrm>
            <a:custGeom>
              <a:avLst/>
              <a:gdLst/>
              <a:ahLst/>
              <a:cxnLst/>
              <a:rect l="l" t="t" r="r" b="b"/>
              <a:pathLst>
                <a:path w="3711870" h="1192438">
                  <a:moveTo>
                    <a:pt x="3711870" y="0"/>
                  </a:moveTo>
                  <a:lnTo>
                    <a:pt x="0" y="0"/>
                  </a:lnTo>
                  <a:lnTo>
                    <a:pt x="0" y="1192438"/>
                  </a:lnTo>
                  <a:lnTo>
                    <a:pt x="3711870" y="1192438"/>
                  </a:lnTo>
                  <a:lnTo>
                    <a:pt x="371187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4888706" y="0"/>
              <a:ext cx="3711870" cy="1192438"/>
            </a:xfrm>
            <a:custGeom>
              <a:avLst/>
              <a:gdLst/>
              <a:ahLst/>
              <a:cxnLst/>
              <a:rect l="l" t="t" r="r" b="b"/>
              <a:pathLst>
                <a:path w="3711870" h="1192438">
                  <a:moveTo>
                    <a:pt x="0" y="0"/>
                  </a:moveTo>
                  <a:lnTo>
                    <a:pt x="3711870" y="0"/>
                  </a:lnTo>
                  <a:lnTo>
                    <a:pt x="3711870" y="1192438"/>
                  </a:lnTo>
                  <a:lnTo>
                    <a:pt x="0" y="11924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43" name="AutoShape 43"/>
          <p:cNvSpPr/>
          <p:nvPr/>
        </p:nvSpPr>
        <p:spPr>
          <a:xfrm>
            <a:off x="9144000" y="1028700"/>
            <a:ext cx="0" cy="8229600"/>
          </a:xfrm>
          <a:prstGeom prst="line">
            <a:avLst/>
          </a:prstGeom>
          <a:ln w="38100" cap="flat">
            <a:solidFill>
              <a:srgbClr val="182738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44" name="AutoShape 44"/>
          <p:cNvSpPr/>
          <p:nvPr/>
        </p:nvSpPr>
        <p:spPr>
          <a:xfrm flipV="1">
            <a:off x="5644126" y="2339793"/>
            <a:ext cx="1017027" cy="0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45" name="AutoShape 45"/>
          <p:cNvSpPr/>
          <p:nvPr/>
        </p:nvSpPr>
        <p:spPr>
          <a:xfrm flipV="1">
            <a:off x="2499898" y="2339793"/>
            <a:ext cx="1017027" cy="0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46" name="Freeform 46"/>
          <p:cNvSpPr/>
          <p:nvPr/>
        </p:nvSpPr>
        <p:spPr>
          <a:xfrm>
            <a:off x="9944100" y="3606597"/>
            <a:ext cx="7315200" cy="1335024"/>
          </a:xfrm>
          <a:custGeom>
            <a:avLst/>
            <a:gdLst/>
            <a:ahLst/>
            <a:cxnLst/>
            <a:rect l="l" t="t" r="r" b="b"/>
            <a:pathLst>
              <a:path w="7315200" h="1335024">
                <a:moveTo>
                  <a:pt x="0" y="0"/>
                </a:moveTo>
                <a:lnTo>
                  <a:pt x="7315200" y="0"/>
                </a:lnTo>
                <a:lnTo>
                  <a:pt x="7315200" y="1335024"/>
                </a:lnTo>
                <a:lnTo>
                  <a:pt x="0" y="13350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7" name="Freeform 47"/>
          <p:cNvSpPr/>
          <p:nvPr/>
        </p:nvSpPr>
        <p:spPr>
          <a:xfrm>
            <a:off x="9944100" y="7158999"/>
            <a:ext cx="7001285" cy="1916527"/>
          </a:xfrm>
          <a:custGeom>
            <a:avLst/>
            <a:gdLst/>
            <a:ahLst/>
            <a:cxnLst/>
            <a:rect l="l" t="t" r="r" b="b"/>
            <a:pathLst>
              <a:path w="7001285" h="1916527">
                <a:moveTo>
                  <a:pt x="0" y="0"/>
                </a:moveTo>
                <a:lnTo>
                  <a:pt x="7001285" y="0"/>
                </a:lnTo>
                <a:lnTo>
                  <a:pt x="7001285" y="1916528"/>
                </a:lnTo>
                <a:lnTo>
                  <a:pt x="0" y="191652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5469" b="-4626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8" name="Freeform 48"/>
          <p:cNvSpPr/>
          <p:nvPr/>
        </p:nvSpPr>
        <p:spPr>
          <a:xfrm>
            <a:off x="9944100" y="5247142"/>
            <a:ext cx="7315200" cy="1636776"/>
          </a:xfrm>
          <a:custGeom>
            <a:avLst/>
            <a:gdLst/>
            <a:ahLst/>
            <a:cxnLst/>
            <a:rect l="l" t="t" r="r" b="b"/>
            <a:pathLst>
              <a:path w="7315200" h="1636776">
                <a:moveTo>
                  <a:pt x="0" y="0"/>
                </a:moveTo>
                <a:lnTo>
                  <a:pt x="7315200" y="0"/>
                </a:lnTo>
                <a:lnTo>
                  <a:pt x="7315200" y="1636776"/>
                </a:lnTo>
                <a:lnTo>
                  <a:pt x="0" y="163677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9" name="Freeform 49"/>
          <p:cNvSpPr/>
          <p:nvPr/>
        </p:nvSpPr>
        <p:spPr>
          <a:xfrm>
            <a:off x="9944100" y="1028700"/>
            <a:ext cx="7001285" cy="2301672"/>
          </a:xfrm>
          <a:custGeom>
            <a:avLst/>
            <a:gdLst/>
            <a:ahLst/>
            <a:cxnLst/>
            <a:rect l="l" t="t" r="r" b="b"/>
            <a:pathLst>
              <a:path w="7001285" h="2301672">
                <a:moveTo>
                  <a:pt x="0" y="0"/>
                </a:moveTo>
                <a:lnTo>
                  <a:pt x="7001285" y="0"/>
                </a:lnTo>
                <a:lnTo>
                  <a:pt x="7001285" y="2301672"/>
                </a:lnTo>
                <a:lnTo>
                  <a:pt x="0" y="23016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0" name="TextBox 50"/>
          <p:cNvSpPr txBox="1"/>
          <p:nvPr/>
        </p:nvSpPr>
        <p:spPr>
          <a:xfrm>
            <a:off x="3784366" y="1998653"/>
            <a:ext cx="1574080" cy="47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  <a:spcBef>
                <a:spcPct val="0"/>
              </a:spcBef>
            </a:pPr>
            <a:r>
              <a:rPr lang="en-US" sz="2562" b="1" dirty="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Alarmins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780797" y="2097713"/>
            <a:ext cx="1524050" cy="378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46"/>
              </a:lnSpc>
              <a:spcBef>
                <a:spcPct val="0"/>
              </a:spcBef>
            </a:pPr>
            <a:r>
              <a:rPr lang="en-US" sz="1962" b="1" dirty="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TH2 Response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910234" y="8024495"/>
            <a:ext cx="5426466" cy="548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Allergic Response to Food Allergens 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5699818" y="9510174"/>
            <a:ext cx="2188964" cy="49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00"/>
              </a:lnSpc>
              <a:spcBef>
                <a:spcPct val="0"/>
              </a:spcBef>
            </a:pPr>
            <a:r>
              <a:rPr lang="en-US" sz="2000" i="1">
                <a:solidFill>
                  <a:srgbClr val="182738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L. Carucci et al., 2023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612616" y="2095500"/>
            <a:ext cx="1979219" cy="36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b="1" dirty="0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Barrier impairment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5039" y="3166789"/>
            <a:ext cx="2384101" cy="238410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250344" y="3166789"/>
            <a:ext cx="2384101" cy="2384101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99978" y="3231732"/>
            <a:ext cx="2254224" cy="2254215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315282" y="3231732"/>
            <a:ext cx="2254224" cy="2254215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523729" y="3026413"/>
            <a:ext cx="669624" cy="66962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503215" y="3026328"/>
            <a:ext cx="669624" cy="66962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35039" y="5642033"/>
            <a:ext cx="2384101" cy="486907"/>
            <a:chOff x="0" y="0"/>
            <a:chExt cx="3178801" cy="649210"/>
          </a:xfrm>
        </p:grpSpPr>
        <p:sp>
          <p:nvSpPr>
            <p:cNvPr id="19" name="Freeform 19"/>
            <p:cNvSpPr/>
            <p:nvPr/>
          </p:nvSpPr>
          <p:spPr>
            <a:xfrm>
              <a:off x="1157915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0" y="0"/>
                  </a:moveTo>
                  <a:lnTo>
                    <a:pt x="2020886" y="0"/>
                  </a:lnTo>
                  <a:lnTo>
                    <a:pt x="2020886" y="649210"/>
                  </a:lnTo>
                  <a:lnTo>
                    <a:pt x="0" y="649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20"/>
            <p:cNvSpPr/>
            <p:nvPr/>
          </p:nvSpPr>
          <p:spPr>
            <a:xfrm flipH="1">
              <a:off x="0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2020886" y="0"/>
                  </a:moveTo>
                  <a:lnTo>
                    <a:pt x="0" y="0"/>
                  </a:lnTo>
                  <a:lnTo>
                    <a:pt x="0" y="649210"/>
                  </a:lnTo>
                  <a:lnTo>
                    <a:pt x="2020886" y="649210"/>
                  </a:lnTo>
                  <a:lnTo>
                    <a:pt x="202088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250344" y="5642033"/>
            <a:ext cx="2384101" cy="486907"/>
            <a:chOff x="0" y="0"/>
            <a:chExt cx="3178801" cy="649210"/>
          </a:xfrm>
        </p:grpSpPr>
        <p:sp>
          <p:nvSpPr>
            <p:cNvPr id="22" name="Freeform 22"/>
            <p:cNvSpPr/>
            <p:nvPr/>
          </p:nvSpPr>
          <p:spPr>
            <a:xfrm>
              <a:off x="1157915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0" y="0"/>
                  </a:moveTo>
                  <a:lnTo>
                    <a:pt x="2020886" y="0"/>
                  </a:lnTo>
                  <a:lnTo>
                    <a:pt x="2020886" y="649210"/>
                  </a:lnTo>
                  <a:lnTo>
                    <a:pt x="0" y="649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23"/>
            <p:cNvSpPr/>
            <p:nvPr/>
          </p:nvSpPr>
          <p:spPr>
            <a:xfrm flipH="1">
              <a:off x="0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2020886" y="0"/>
                  </a:moveTo>
                  <a:lnTo>
                    <a:pt x="0" y="0"/>
                  </a:lnTo>
                  <a:lnTo>
                    <a:pt x="0" y="649210"/>
                  </a:lnTo>
                  <a:lnTo>
                    <a:pt x="2020886" y="649210"/>
                  </a:lnTo>
                  <a:lnTo>
                    <a:pt x="202088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7365648" y="3166789"/>
            <a:ext cx="2384101" cy="2384101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30587" y="3231732"/>
            <a:ext cx="2254224" cy="2254215"/>
            <a:chOff x="0" y="0"/>
            <a:chExt cx="6350000" cy="634997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t="-14308" b="-14308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7618520" y="3026328"/>
            <a:ext cx="669624" cy="669624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7365648" y="5642033"/>
            <a:ext cx="2384101" cy="486907"/>
            <a:chOff x="0" y="0"/>
            <a:chExt cx="3178801" cy="649210"/>
          </a:xfrm>
        </p:grpSpPr>
        <p:sp>
          <p:nvSpPr>
            <p:cNvPr id="33" name="Freeform 33"/>
            <p:cNvSpPr/>
            <p:nvPr/>
          </p:nvSpPr>
          <p:spPr>
            <a:xfrm>
              <a:off x="1157915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0" y="0"/>
                  </a:moveTo>
                  <a:lnTo>
                    <a:pt x="2020886" y="0"/>
                  </a:lnTo>
                  <a:lnTo>
                    <a:pt x="2020886" y="649210"/>
                  </a:lnTo>
                  <a:lnTo>
                    <a:pt x="0" y="649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Freeform 34"/>
            <p:cNvSpPr/>
            <p:nvPr/>
          </p:nvSpPr>
          <p:spPr>
            <a:xfrm flipH="1">
              <a:off x="0" y="0"/>
              <a:ext cx="2020886" cy="649210"/>
            </a:xfrm>
            <a:custGeom>
              <a:avLst/>
              <a:gdLst/>
              <a:ahLst/>
              <a:cxnLst/>
              <a:rect l="l" t="t" r="r" b="b"/>
              <a:pathLst>
                <a:path w="2020886" h="649210">
                  <a:moveTo>
                    <a:pt x="2020886" y="0"/>
                  </a:moveTo>
                  <a:lnTo>
                    <a:pt x="0" y="0"/>
                  </a:lnTo>
                  <a:lnTo>
                    <a:pt x="0" y="649210"/>
                  </a:lnTo>
                  <a:lnTo>
                    <a:pt x="2020886" y="649210"/>
                  </a:lnTo>
                  <a:lnTo>
                    <a:pt x="202088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308161" y="-799520"/>
            <a:ext cx="8994357" cy="8994357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670289" y="-799520"/>
            <a:ext cx="8632229" cy="8632229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1142216" y="-1061182"/>
            <a:ext cx="8589255" cy="8589221"/>
            <a:chOff x="0" y="0"/>
            <a:chExt cx="6350000" cy="6349975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43" name="Freeform 43"/>
          <p:cNvSpPr/>
          <p:nvPr/>
        </p:nvSpPr>
        <p:spPr>
          <a:xfrm>
            <a:off x="5024079" y="2272774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4" y="0"/>
                </a:lnTo>
                <a:lnTo>
                  <a:pt x="220154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4" name="Freeform 44"/>
          <p:cNvSpPr/>
          <p:nvPr/>
        </p:nvSpPr>
        <p:spPr>
          <a:xfrm>
            <a:off x="5394826" y="2290861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5" name="Freeform 45"/>
          <p:cNvSpPr/>
          <p:nvPr/>
        </p:nvSpPr>
        <p:spPr>
          <a:xfrm>
            <a:off x="5729400" y="2317197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6" name="Freeform 46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7" name="TextBox 47"/>
          <p:cNvSpPr txBox="1"/>
          <p:nvPr/>
        </p:nvSpPr>
        <p:spPr>
          <a:xfrm>
            <a:off x="1595174" y="3042407"/>
            <a:ext cx="526734" cy="53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9"/>
              </a:lnSpc>
              <a:spcBef>
                <a:spcPct val="0"/>
              </a:spcBef>
            </a:pPr>
            <a:r>
              <a:rPr lang="en-US" sz="2856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74660" y="3042407"/>
            <a:ext cx="526734" cy="53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9"/>
              </a:lnSpc>
              <a:spcBef>
                <a:spcPct val="0"/>
              </a:spcBef>
            </a:pPr>
            <a:r>
              <a:rPr lang="en-US" sz="2856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291979" y="5658474"/>
            <a:ext cx="2063014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UPFs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4410887" y="5658474"/>
            <a:ext cx="2063014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AGEs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7689965" y="3042407"/>
            <a:ext cx="526734" cy="53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99"/>
              </a:lnSpc>
              <a:spcBef>
                <a:spcPct val="0"/>
              </a:spcBef>
            </a:pPr>
            <a:r>
              <a:rPr lang="en-US" sz="2856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03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7526191" y="5658474"/>
            <a:ext cx="2063014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Cooking Methods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571311" y="882124"/>
            <a:ext cx="1742166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Aims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697369" y="6576669"/>
            <a:ext cx="2991968" cy="2443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99"/>
              </a:lnSpc>
              <a:spcBef>
                <a:spcPct val="0"/>
              </a:spcBef>
            </a:pPr>
            <a:r>
              <a:rPr lang="en-US" sz="2285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To assess the intake of ultra-processed foods (UPFs) in patients with EoE without an indication for an elimination diet.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019221" y="6576669"/>
            <a:ext cx="2744830" cy="2443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99"/>
              </a:lnSpc>
              <a:spcBef>
                <a:spcPct val="0"/>
              </a:spcBef>
            </a:pPr>
            <a:r>
              <a:rPr lang="en-US" sz="2285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To measure subcutaneous levels of advanced glycation end-products (AGEs) and their intake with diet.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7172834" y="6576669"/>
            <a:ext cx="2769729" cy="2041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99"/>
              </a:lnSpc>
              <a:spcBef>
                <a:spcPct val="0"/>
              </a:spcBef>
            </a:pPr>
            <a:r>
              <a:rPr lang="en-US" sz="2285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To determine whether patients adopt more “aggressive” cooking methods compared with a control group.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71831" y="3990975"/>
            <a:ext cx="7144338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Material and Methods</a:t>
            </a:r>
          </a:p>
        </p:txBody>
      </p:sp>
      <p:sp>
        <p:nvSpPr>
          <p:cNvPr id="3" name="Freeform 3"/>
          <p:cNvSpPr/>
          <p:nvPr/>
        </p:nvSpPr>
        <p:spPr>
          <a:xfrm>
            <a:off x="8681263" y="5574047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9052010" y="5592134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9386584" y="5618469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288567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-1386257" y="5945959"/>
            <a:ext cx="6543866" cy="6543866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>
            <a:off x="2114276" y="4965960"/>
            <a:ext cx="0" cy="4032530"/>
          </a:xfrm>
          <a:prstGeom prst="line">
            <a:avLst/>
          </a:prstGeom>
          <a:ln w="476250" cap="flat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7" name="AutoShape 7"/>
          <p:cNvSpPr/>
          <p:nvPr/>
        </p:nvSpPr>
        <p:spPr>
          <a:xfrm flipH="1">
            <a:off x="2282656" y="6290061"/>
            <a:ext cx="2851429" cy="2851429"/>
          </a:xfrm>
          <a:prstGeom prst="line">
            <a:avLst/>
          </a:prstGeom>
          <a:ln w="476250" cap="flat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grpSp>
        <p:nvGrpSpPr>
          <p:cNvPr id="8" name="Group 8"/>
          <p:cNvGrpSpPr/>
          <p:nvPr/>
        </p:nvGrpSpPr>
        <p:grpSpPr>
          <a:xfrm>
            <a:off x="-1210547" y="6121681"/>
            <a:ext cx="6173396" cy="6173371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37527" r="-37527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218840" y="4316735"/>
            <a:ext cx="2466250" cy="246624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78303" r="-78303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067962" y="4169469"/>
            <a:ext cx="2760772" cy="276077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211606" y="4316730"/>
            <a:ext cx="2473484" cy="247348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25 Healthy Controls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33890" y="2789083"/>
            <a:ext cx="2760772" cy="276077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87059" y="2932726"/>
            <a:ext cx="2473484" cy="247348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25 EoE Patients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3517162" y="2026004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4" y="0"/>
                </a:lnTo>
                <a:lnTo>
                  <a:pt x="220154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5" name="Freeform 25"/>
          <p:cNvSpPr/>
          <p:nvPr/>
        </p:nvSpPr>
        <p:spPr>
          <a:xfrm>
            <a:off x="3887909" y="2044091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6" name="Freeform 26"/>
          <p:cNvSpPr/>
          <p:nvPr/>
        </p:nvSpPr>
        <p:spPr>
          <a:xfrm>
            <a:off x="4222483" y="2070426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aphicFrame>
        <p:nvGraphicFramePr>
          <p:cNvPr id="27" name="Object 27"/>
          <p:cNvGraphicFramePr/>
          <p:nvPr/>
        </p:nvGraphicFramePr>
        <p:xfrm>
          <a:off x="7887862" y="422910"/>
          <a:ext cx="9145605" cy="824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1" imgW="10972800" imgH="10058400" progId="Excel.Sheet.12">
                  <p:embed/>
                </p:oleObj>
              </mc:Choice>
              <mc:Fallback>
                <p:oleObj name="Worksheet" r:id="rId11" imgW="10972800" imgH="10058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87862" y="422910"/>
                        <a:ext cx="9145605" cy="8241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8"/>
          <p:cNvSpPr txBox="1"/>
          <p:nvPr/>
        </p:nvSpPr>
        <p:spPr>
          <a:xfrm>
            <a:off x="1325178" y="730823"/>
            <a:ext cx="5309443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Study Population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980533" y="5143728"/>
            <a:ext cx="14326934" cy="0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3" name="AutoShape 3"/>
          <p:cNvSpPr/>
          <p:nvPr/>
        </p:nvSpPr>
        <p:spPr>
          <a:xfrm flipH="1" flipV="1">
            <a:off x="3247857" y="5143728"/>
            <a:ext cx="0" cy="2138537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2925811" y="4821681"/>
            <a:ext cx="644092" cy="64409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AutoShape 6"/>
          <p:cNvSpPr/>
          <p:nvPr/>
        </p:nvSpPr>
        <p:spPr>
          <a:xfrm flipH="1" flipV="1">
            <a:off x="6337991" y="3005191"/>
            <a:ext cx="0" cy="2138537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7" name="AutoShape 7"/>
          <p:cNvSpPr/>
          <p:nvPr/>
        </p:nvSpPr>
        <p:spPr>
          <a:xfrm flipH="1" flipV="1">
            <a:off x="12598451" y="3005191"/>
            <a:ext cx="13621" cy="2138537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grpSp>
        <p:nvGrpSpPr>
          <p:cNvPr id="8" name="Group 8"/>
          <p:cNvGrpSpPr/>
          <p:nvPr/>
        </p:nvGrpSpPr>
        <p:grpSpPr>
          <a:xfrm>
            <a:off x="6015945" y="4821681"/>
            <a:ext cx="644092" cy="64409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0" name="AutoShape 10"/>
          <p:cNvSpPr/>
          <p:nvPr/>
        </p:nvSpPr>
        <p:spPr>
          <a:xfrm flipH="1" flipV="1">
            <a:off x="9508317" y="5106510"/>
            <a:ext cx="0" cy="2138537"/>
          </a:xfrm>
          <a:prstGeom prst="line">
            <a:avLst/>
          </a:prstGeom>
          <a:ln w="142875" cap="rnd">
            <a:solidFill>
              <a:srgbClr val="18273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grpSp>
        <p:nvGrpSpPr>
          <p:cNvPr id="11" name="Group 11"/>
          <p:cNvGrpSpPr/>
          <p:nvPr/>
        </p:nvGrpSpPr>
        <p:grpSpPr>
          <a:xfrm>
            <a:off x="9186271" y="4821681"/>
            <a:ext cx="644092" cy="64409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276405" y="4821681"/>
            <a:ext cx="644092" cy="644092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6698085" y="2881366"/>
            <a:ext cx="3132278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Home Cooking </a:t>
            </a:r>
          </a:p>
          <a:p>
            <a:pPr algn="just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Questionnaire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830363" y="6625922"/>
            <a:ext cx="1992970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AGE Reader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569903" y="6625922"/>
            <a:ext cx="4232749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7-Days Food Diary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969258" y="2881366"/>
            <a:ext cx="3093093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UPFs Consumption and AGEs intake</a:t>
            </a:r>
          </a:p>
        </p:txBody>
      </p:sp>
      <p:sp>
        <p:nvSpPr>
          <p:cNvPr id="19" name="Freeform 19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90466" y="3990975"/>
            <a:ext cx="2307068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Results</a:t>
            </a:r>
          </a:p>
        </p:txBody>
      </p:sp>
      <p:sp>
        <p:nvSpPr>
          <p:cNvPr id="3" name="Freeform 3"/>
          <p:cNvSpPr/>
          <p:nvPr/>
        </p:nvSpPr>
        <p:spPr>
          <a:xfrm>
            <a:off x="8681263" y="5574047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9052010" y="5592134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9386584" y="5618469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82719" y="1760042"/>
            <a:ext cx="19764344" cy="139136"/>
            <a:chOff x="0" y="0"/>
            <a:chExt cx="8522449" cy="599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522449" cy="59996"/>
            </a:xfrm>
            <a:custGeom>
              <a:avLst/>
              <a:gdLst/>
              <a:ahLst/>
              <a:cxnLst/>
              <a:rect l="l" t="t" r="r" b="b"/>
              <a:pathLst>
                <a:path w="8522449" h="59996">
                  <a:moveTo>
                    <a:pt x="0" y="0"/>
                  </a:moveTo>
                  <a:lnTo>
                    <a:pt x="8522449" y="0"/>
                  </a:lnTo>
                  <a:lnTo>
                    <a:pt x="8522449" y="59996"/>
                  </a:lnTo>
                  <a:lnTo>
                    <a:pt x="0" y="59996"/>
                  </a:ln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8522449" cy="1361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766" y="3959256"/>
            <a:ext cx="4612793" cy="461279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1087" y="3959256"/>
            <a:ext cx="4612793" cy="461279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251044" y="2680812"/>
            <a:ext cx="7472557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Daily UPFs Intake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(High caloric content and low nutritional value)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966803" y="8430987"/>
            <a:ext cx="940718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EoE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067124" y="8435300"/>
            <a:ext cx="940718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HCs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91338" y="8430987"/>
            <a:ext cx="1391969" cy="5055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p&lt;0.001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028842" y="512267"/>
            <a:ext cx="10230317" cy="85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EoE patients consume more UPFs than HCs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194" y="2490488"/>
            <a:ext cx="7137612" cy="770337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1382719" y="1760042"/>
            <a:ext cx="19764344" cy="139136"/>
            <a:chOff x="0" y="0"/>
            <a:chExt cx="8522449" cy="5999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522449" cy="59996"/>
            </a:xfrm>
            <a:custGeom>
              <a:avLst/>
              <a:gdLst/>
              <a:ahLst/>
              <a:cxnLst/>
              <a:rect l="l" t="t" r="r" b="b"/>
              <a:pathLst>
                <a:path w="8522449" h="59996">
                  <a:moveTo>
                    <a:pt x="0" y="0"/>
                  </a:moveTo>
                  <a:lnTo>
                    <a:pt x="8522449" y="0"/>
                  </a:lnTo>
                  <a:lnTo>
                    <a:pt x="8522449" y="59996"/>
                  </a:lnTo>
                  <a:lnTo>
                    <a:pt x="0" y="59996"/>
                  </a:ln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8522449" cy="1361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482376" y="514350"/>
            <a:ext cx="13323247" cy="85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  <a:spcBef>
                <a:spcPct val="0"/>
              </a:spcBef>
            </a:pPr>
            <a:r>
              <a:rPr lang="en-US" sz="45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CML dietary intake is higher in EoE patients than in HCs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476470" y="6996600"/>
            <a:ext cx="1130472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p&lt;0.05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815584" y="2341232"/>
            <a:ext cx="4656832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Dietary AGEs (d-AGEs) Intake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82719" y="1760042"/>
            <a:ext cx="19764344" cy="139136"/>
            <a:chOff x="0" y="0"/>
            <a:chExt cx="8522449" cy="599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522449" cy="59996"/>
            </a:xfrm>
            <a:custGeom>
              <a:avLst/>
              <a:gdLst/>
              <a:ahLst/>
              <a:cxnLst/>
              <a:rect l="l" t="t" r="r" b="b"/>
              <a:pathLst>
                <a:path w="8522449" h="59996">
                  <a:moveTo>
                    <a:pt x="0" y="0"/>
                  </a:moveTo>
                  <a:lnTo>
                    <a:pt x="8522449" y="0"/>
                  </a:lnTo>
                  <a:lnTo>
                    <a:pt x="8522449" y="59996"/>
                  </a:lnTo>
                  <a:lnTo>
                    <a:pt x="0" y="59996"/>
                  </a:ln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8522449" cy="1361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5" name="Object 5"/>
          <p:cNvGraphicFramePr/>
          <p:nvPr/>
        </p:nvGraphicFramePr>
        <p:xfrm>
          <a:off x="3470102" y="3024964"/>
          <a:ext cx="13095352" cy="822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5709900" imgH="10845800" progId="Excel.Sheet.12">
                  <p:embed/>
                </p:oleObj>
              </mc:Choice>
              <mc:Fallback>
                <p:oleObj name="Worksheet" r:id="rId2" imgW="15709900" imgH="10845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70102" y="3024964"/>
                        <a:ext cx="13095352" cy="822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517524" y="565150"/>
            <a:ext cx="17252953" cy="765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EoE patients use higher temperature and shorter time cooking methods than HCs</a:t>
            </a:r>
          </a:p>
        </p:txBody>
      </p:sp>
      <p:graphicFrame>
        <p:nvGraphicFramePr>
          <p:cNvPr id="7" name="Object 7"/>
          <p:cNvGraphicFramePr/>
          <p:nvPr>
            <p:extLst>
              <p:ext uri="{D42A27DB-BD31-4B8C-83A1-F6EECF244321}">
                <p14:modId xmlns:p14="http://schemas.microsoft.com/office/powerpoint/2010/main" val="1607735086"/>
              </p:ext>
            </p:extLst>
          </p:nvPr>
        </p:nvGraphicFramePr>
        <p:xfrm>
          <a:off x="10184742" y="3024964"/>
          <a:ext cx="13095352" cy="822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5709900" imgH="10845800" progId="Excel.Sheet.12">
                  <p:embed/>
                </p:oleObj>
              </mc:Choice>
              <mc:Fallback>
                <p:oleObj name="Worksheet" r:id="rId4" imgW="15709900" imgH="10845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4742" y="3024964"/>
                        <a:ext cx="13095352" cy="822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8"/>
          <p:cNvSpPr txBox="1"/>
          <p:nvPr/>
        </p:nvSpPr>
        <p:spPr>
          <a:xfrm>
            <a:off x="7248285" y="3108191"/>
            <a:ext cx="651201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EoE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055399" y="3108191"/>
            <a:ext cx="651201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 dirty="0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HCs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028700" y="4686300"/>
            <a:ext cx="2122613" cy="457200"/>
            <a:chOff x="0" y="0"/>
            <a:chExt cx="2830150" cy="609600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73009"/>
              <a:ext cx="463582" cy="463582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5757"/>
              </a:solidFill>
              <a:ln w="38100" cap="sq">
                <a:solidFill>
                  <a:srgbClr val="18273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729329" y="-123825"/>
              <a:ext cx="2100821" cy="7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00"/>
                </a:lnSpc>
              </a:pPr>
              <a:r>
                <a:rPr lang="en-US" sz="3000" b="1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EoE&gt;HCs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08585" y="5572125"/>
            <a:ext cx="1956692" cy="457200"/>
            <a:chOff x="0" y="0"/>
            <a:chExt cx="2608923" cy="609600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73009"/>
              <a:ext cx="463582" cy="463582"/>
              <a:chOff x="0" y="0"/>
              <a:chExt cx="812800" cy="8128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5C1E4"/>
              </a:solidFill>
              <a:ln w="38100" cap="sq">
                <a:solidFill>
                  <a:srgbClr val="18273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729329" y="-123825"/>
              <a:ext cx="1879594" cy="7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00"/>
                </a:lnSpc>
              </a:pPr>
              <a:r>
                <a:rPr lang="en-US" sz="3000" b="1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EoE&lt;HCs</a:t>
              </a:r>
            </a:p>
          </p:txBody>
        </p:sp>
      </p:grpSp>
      <p:sp>
        <p:nvSpPr>
          <p:cNvPr id="18" name="Freeform 18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703" y="3458396"/>
            <a:ext cx="6559040" cy="55963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5546" y="3458396"/>
            <a:ext cx="6559040" cy="5596371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-1382719" y="1760042"/>
            <a:ext cx="19764344" cy="139136"/>
            <a:chOff x="0" y="0"/>
            <a:chExt cx="8522449" cy="599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522449" cy="59996"/>
            </a:xfrm>
            <a:custGeom>
              <a:avLst/>
              <a:gdLst/>
              <a:ahLst/>
              <a:cxnLst/>
              <a:rect l="l" t="t" r="r" b="b"/>
              <a:pathLst>
                <a:path w="8522449" h="59996">
                  <a:moveTo>
                    <a:pt x="0" y="0"/>
                  </a:moveTo>
                  <a:lnTo>
                    <a:pt x="8522449" y="0"/>
                  </a:lnTo>
                  <a:lnTo>
                    <a:pt x="8522449" y="59996"/>
                  </a:lnTo>
                  <a:lnTo>
                    <a:pt x="0" y="59996"/>
                  </a:ln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8522449" cy="1361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669" y="3025460"/>
            <a:ext cx="5989782" cy="5906043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31835" y="3190414"/>
            <a:ext cx="0" cy="5797857"/>
          </a:xfrm>
          <a:prstGeom prst="line">
            <a:avLst/>
          </a:prstGeom>
          <a:ln w="38100" cap="flat">
            <a:solidFill>
              <a:srgbClr val="182738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it-IT"/>
          </a:p>
        </p:txBody>
      </p:sp>
      <p:sp>
        <p:nvSpPr>
          <p:cNvPr id="10" name="Freeform 10"/>
          <p:cNvSpPr/>
          <p:nvPr/>
        </p:nvSpPr>
        <p:spPr>
          <a:xfrm>
            <a:off x="9279841" y="2867180"/>
            <a:ext cx="7084585" cy="646468"/>
          </a:xfrm>
          <a:custGeom>
            <a:avLst/>
            <a:gdLst/>
            <a:ahLst/>
            <a:cxnLst/>
            <a:rect l="l" t="t" r="r" b="b"/>
            <a:pathLst>
              <a:path w="7084585" h="646468">
                <a:moveTo>
                  <a:pt x="0" y="0"/>
                </a:moveTo>
                <a:lnTo>
                  <a:pt x="7084585" y="0"/>
                </a:lnTo>
                <a:lnTo>
                  <a:pt x="7084585" y="646468"/>
                </a:lnTo>
                <a:lnTo>
                  <a:pt x="0" y="6464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TextBox 11"/>
          <p:cNvSpPr txBox="1"/>
          <p:nvPr/>
        </p:nvSpPr>
        <p:spPr>
          <a:xfrm>
            <a:off x="1644482" y="514350"/>
            <a:ext cx="14999036" cy="85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9"/>
              </a:lnSpc>
              <a:spcBef>
                <a:spcPct val="0"/>
              </a:spcBef>
            </a:pPr>
            <a:r>
              <a:rPr lang="en-US" sz="45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AGEs subcutaneous accumulation is greater in EoE than in HCs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200846" y="2165877"/>
            <a:ext cx="3732583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AGEs Accumulation (%)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874600" y="2848950"/>
            <a:ext cx="4438540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AGEs Skin Autofluorescence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528634" y="8489950"/>
            <a:ext cx="1130472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p&lt;0.01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0291841" y="8916670"/>
            <a:ext cx="2498489" cy="421269"/>
            <a:chOff x="0" y="-31080"/>
            <a:chExt cx="3331319" cy="561692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17975"/>
              <a:ext cx="463582" cy="463582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D21F"/>
              </a:solidFill>
              <a:ln w="38100" cap="sq">
                <a:solidFill>
                  <a:srgbClr val="18273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686288" y="-31080"/>
              <a:ext cx="2645031" cy="5616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3500"/>
                </a:lnSpc>
              </a:pPr>
              <a:r>
                <a:rPr lang="en-US" sz="2500" b="1" dirty="0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EoE main class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418384" y="8895767"/>
            <a:ext cx="2453888" cy="453231"/>
            <a:chOff x="46329" y="-58951"/>
            <a:chExt cx="3271851" cy="604308"/>
          </a:xfrm>
        </p:grpSpPr>
        <p:grpSp>
          <p:nvGrpSpPr>
            <p:cNvPr id="20" name="Group 20"/>
            <p:cNvGrpSpPr/>
            <p:nvPr/>
          </p:nvGrpSpPr>
          <p:grpSpPr>
            <a:xfrm>
              <a:off x="2854598" y="21101"/>
              <a:ext cx="463582" cy="463582"/>
              <a:chOff x="69754" y="36997"/>
              <a:chExt cx="812800" cy="8128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69754" y="36997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  <a:ln w="38100" cap="sq">
                <a:solidFill>
                  <a:srgbClr val="182738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46329" y="-58951"/>
              <a:ext cx="2620959" cy="6043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00"/>
                </a:lnSpc>
              </a:pPr>
              <a:r>
                <a:rPr lang="en-US" sz="2500" b="1" dirty="0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HCs main class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2511164" y="8855833"/>
            <a:ext cx="1130472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b="1" dirty="0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&gt;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13167" y="864709"/>
            <a:ext cx="9117504" cy="911750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180253" y="864709"/>
            <a:ext cx="8750418" cy="8750418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895238" y="0"/>
            <a:ext cx="5363947" cy="8989855"/>
          </a:xfrm>
          <a:custGeom>
            <a:avLst/>
            <a:gdLst/>
            <a:ahLst/>
            <a:cxnLst/>
            <a:rect l="l" t="t" r="r" b="b"/>
            <a:pathLst>
              <a:path w="5363947" h="8989855">
                <a:moveTo>
                  <a:pt x="0" y="0"/>
                </a:moveTo>
                <a:lnTo>
                  <a:pt x="5363947" y="0"/>
                </a:lnTo>
                <a:lnTo>
                  <a:pt x="5363947" y="8989855"/>
                </a:lnTo>
                <a:lnTo>
                  <a:pt x="0" y="89898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9" name="Group 9"/>
          <p:cNvGrpSpPr/>
          <p:nvPr/>
        </p:nvGrpSpPr>
        <p:grpSpPr>
          <a:xfrm>
            <a:off x="-18921" y="2312569"/>
            <a:ext cx="11358227" cy="2690053"/>
            <a:chOff x="0" y="0"/>
            <a:chExt cx="15144302" cy="3586738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8094026" cy="3586738"/>
              <a:chOff x="0" y="0"/>
              <a:chExt cx="1396716" cy="618932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396716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1396716" h="618932">
                    <a:moveTo>
                      <a:pt x="0" y="0"/>
                    </a:moveTo>
                    <a:lnTo>
                      <a:pt x="1396716" y="0"/>
                    </a:lnTo>
                    <a:lnTo>
                      <a:pt x="1396716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1396716" cy="67608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3979360" y="0"/>
              <a:ext cx="11164942" cy="3586738"/>
            </a:xfrm>
            <a:custGeom>
              <a:avLst/>
              <a:gdLst/>
              <a:ahLst/>
              <a:cxnLst/>
              <a:rect l="l" t="t" r="r" b="b"/>
              <a:pathLst>
                <a:path w="11164942" h="3586738">
                  <a:moveTo>
                    <a:pt x="0" y="0"/>
                  </a:moveTo>
                  <a:lnTo>
                    <a:pt x="11164942" y="0"/>
                  </a:lnTo>
                  <a:lnTo>
                    <a:pt x="11164942" y="3586738"/>
                  </a:lnTo>
                  <a:lnTo>
                    <a:pt x="0" y="35867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235826" y="2287381"/>
            <a:ext cx="6272185" cy="6272160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62" r="-62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6" name="Freeform 16"/>
          <p:cNvSpPr/>
          <p:nvPr/>
        </p:nvSpPr>
        <p:spPr>
          <a:xfrm>
            <a:off x="-18921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7" name="TextBox 17"/>
          <p:cNvSpPr txBox="1"/>
          <p:nvPr/>
        </p:nvSpPr>
        <p:spPr>
          <a:xfrm>
            <a:off x="301818" y="2379583"/>
            <a:ext cx="9562091" cy="164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>
                <a:solidFill>
                  <a:srgbClr val="95C1E4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Ultra-processed Foods, High-temperature Cooking Practices and Advanced Glycation end-products accumulation in Eosinophilic Esophagitis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20275" y="3970100"/>
            <a:ext cx="9125176" cy="973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Pierluigi De Pierro, Viviana Catapano, Claudio Mormone, Italia Di Filippo, Vittoria Lopardo, Francesca Sansone, Marcella Pesce, Laura Carucci, Serena Coppola, Roberto Berni Canani, Giovanni Sarnelli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63543" y="6274256"/>
            <a:ext cx="8438641" cy="22583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1"/>
              </a:lnSpc>
            </a:pPr>
            <a:r>
              <a:rPr lang="en-US" sz="2765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Pierluigi De Pierro</a:t>
            </a:r>
          </a:p>
          <a:p>
            <a:pPr algn="ctr">
              <a:lnSpc>
                <a:spcPts val="2322"/>
              </a:lnSpc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Researcher and MD</a:t>
            </a:r>
          </a:p>
          <a:p>
            <a:pPr algn="ctr">
              <a:lnSpc>
                <a:spcPts val="2322"/>
              </a:lnSpc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Department of Clinical Medicine and Surgery</a:t>
            </a:r>
          </a:p>
          <a:p>
            <a:pPr algn="ctr">
              <a:lnSpc>
                <a:spcPts val="2322"/>
              </a:lnSpc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Digestive and Nutritional Physiopathology</a:t>
            </a:r>
          </a:p>
          <a:p>
            <a:pPr algn="ctr">
              <a:lnSpc>
                <a:spcPts val="2322"/>
              </a:lnSpc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“Federico II University”, Napoli, Italy</a:t>
            </a:r>
          </a:p>
          <a:p>
            <a:pPr algn="ctr">
              <a:lnSpc>
                <a:spcPts val="2322"/>
              </a:lnSpc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-</a:t>
            </a:r>
          </a:p>
          <a:p>
            <a:pPr algn="ctr">
              <a:lnSpc>
                <a:spcPts val="2322"/>
              </a:lnSpc>
              <a:spcBef>
                <a:spcPct val="0"/>
              </a:spcBef>
            </a:pPr>
            <a:r>
              <a:rPr lang="en-US" sz="1659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ASL Napoli 1 Centro</a:t>
            </a:r>
          </a:p>
        </p:txBody>
      </p:sp>
      <p:sp>
        <p:nvSpPr>
          <p:cNvPr id="20" name="Freeform 20"/>
          <p:cNvSpPr/>
          <p:nvPr/>
        </p:nvSpPr>
        <p:spPr>
          <a:xfrm>
            <a:off x="4612649" y="5179968"/>
            <a:ext cx="243494" cy="243494"/>
          </a:xfrm>
          <a:custGeom>
            <a:avLst/>
            <a:gdLst/>
            <a:ahLst/>
            <a:cxnLst/>
            <a:rect l="l" t="t" r="r" b="b"/>
            <a:pathLst>
              <a:path w="243494" h="243494">
                <a:moveTo>
                  <a:pt x="0" y="0"/>
                </a:moveTo>
                <a:lnTo>
                  <a:pt x="243493" y="0"/>
                </a:lnTo>
                <a:lnTo>
                  <a:pt x="243493" y="243493"/>
                </a:lnTo>
                <a:lnTo>
                  <a:pt x="0" y="24349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1" name="Freeform 21"/>
          <p:cNvSpPr/>
          <p:nvPr/>
        </p:nvSpPr>
        <p:spPr>
          <a:xfrm>
            <a:off x="5022701" y="5199972"/>
            <a:ext cx="203485" cy="203485"/>
          </a:xfrm>
          <a:custGeom>
            <a:avLst/>
            <a:gdLst/>
            <a:ahLst/>
            <a:cxnLst/>
            <a:rect l="l" t="t" r="r" b="b"/>
            <a:pathLst>
              <a:path w="203485" h="203485">
                <a:moveTo>
                  <a:pt x="0" y="0"/>
                </a:moveTo>
                <a:lnTo>
                  <a:pt x="203486" y="0"/>
                </a:lnTo>
                <a:lnTo>
                  <a:pt x="203486" y="203485"/>
                </a:lnTo>
                <a:lnTo>
                  <a:pt x="0" y="20348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2" name="Freeform 22"/>
          <p:cNvSpPr/>
          <p:nvPr/>
        </p:nvSpPr>
        <p:spPr>
          <a:xfrm>
            <a:off x="5392746" y="5229099"/>
            <a:ext cx="145230" cy="145230"/>
          </a:xfrm>
          <a:custGeom>
            <a:avLst/>
            <a:gdLst/>
            <a:ahLst/>
            <a:cxnLst/>
            <a:rect l="l" t="t" r="r" b="b"/>
            <a:pathLst>
              <a:path w="145230" h="145230">
                <a:moveTo>
                  <a:pt x="0" y="0"/>
                </a:moveTo>
                <a:lnTo>
                  <a:pt x="145230" y="0"/>
                </a:lnTo>
                <a:lnTo>
                  <a:pt x="145230" y="145230"/>
                </a:lnTo>
                <a:lnTo>
                  <a:pt x="0" y="14523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10391213" y="-919252"/>
            <a:ext cx="8762818" cy="8762818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744018" y="-919252"/>
            <a:ext cx="8410012" cy="8410012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203797" y="-1174179"/>
            <a:ext cx="8368144" cy="8368110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6555" r="-16555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1" name="Freeform 11"/>
          <p:cNvSpPr/>
          <p:nvPr/>
        </p:nvSpPr>
        <p:spPr>
          <a:xfrm>
            <a:off x="4911749" y="1901518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3"/>
                </a:lnTo>
                <a:lnTo>
                  <a:pt x="0" y="2201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12"/>
          <p:cNvSpPr/>
          <p:nvPr/>
        </p:nvSpPr>
        <p:spPr>
          <a:xfrm>
            <a:off x="5282496" y="1919605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TextBox 13"/>
          <p:cNvSpPr txBox="1"/>
          <p:nvPr/>
        </p:nvSpPr>
        <p:spPr>
          <a:xfrm>
            <a:off x="3774878" y="607397"/>
            <a:ext cx="3199215" cy="10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0"/>
              </a:lnSpc>
              <a:spcBef>
                <a:spcPct val="0"/>
              </a:spcBef>
            </a:pPr>
            <a:r>
              <a:rPr lang="en-US" sz="55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Conclusion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79070" y="2470365"/>
            <a:ext cx="9190833" cy="6165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8" lvl="1" indent="-269874" algn="l">
              <a:lnSpc>
                <a:spcPts val="3499"/>
              </a:lnSpc>
              <a:buAutoNum type="arabicPeriod"/>
            </a:pP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EoE patients consume more ultra-processed foods –</a:t>
            </a:r>
            <a:r>
              <a:rPr lang="en-US" sz="2499" u="sng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both industrial and home-prepared</a:t>
            </a: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– than healthy controls, and exhibit increased subcutaneous accumulation of AGEs, which may contribute to </a:t>
            </a:r>
            <a:r>
              <a:rPr lang="en-US" sz="2499" u="sng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impaired esophageal barrier permeability</a:t>
            </a:r>
          </a:p>
          <a:p>
            <a:pPr algn="just">
              <a:lnSpc>
                <a:spcPts val="3499"/>
              </a:lnSpc>
            </a:pPr>
            <a:endParaRPr lang="en-US" sz="2499" u="sng" spc="9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marL="539748" lvl="1" indent="-269874" algn="l">
              <a:lnSpc>
                <a:spcPts val="3499"/>
              </a:lnSpc>
              <a:buAutoNum type="arabicPeriod"/>
            </a:pP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Altered eating behaviors may underlie these unhealthy patterns; therefore, </a:t>
            </a:r>
            <a:r>
              <a:rPr lang="en-US" sz="2499" u="sng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NUTRITIONAL ASSESSMENT is essential for optimizing disease management.</a:t>
            </a:r>
          </a:p>
          <a:p>
            <a:pPr algn="just">
              <a:lnSpc>
                <a:spcPts val="3499"/>
              </a:lnSpc>
            </a:pPr>
            <a:endParaRPr lang="en-US" sz="2499" u="sng" spc="9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marL="539748" lvl="1" indent="-269874" algn="l">
              <a:lnSpc>
                <a:spcPts val="3499"/>
              </a:lnSpc>
              <a:buAutoNum type="arabicPeriod"/>
            </a:pP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However, </a:t>
            </a:r>
            <a:r>
              <a:rPr lang="en-US" sz="2499" u="sng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future and mechanicistic studies</a:t>
            </a: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with larger cohorts </a:t>
            </a:r>
            <a:r>
              <a:rPr lang="en-US" sz="2499" u="sng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are needed</a:t>
            </a:r>
            <a:r>
              <a:rPr lang="en-US" sz="2499" spc="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to clarify the potential role of dietary processing, food additives, cooking methods, and AGE exposure in the pathophysiology of EoE. 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  <a:endParaRPr lang="en-US" sz="2499" spc="9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5618876" y="1945940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746852" y="1995578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3"/>
                </a:lnTo>
                <a:lnTo>
                  <a:pt x="0" y="2201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9117599" y="2013664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9452172" y="2040000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5" name="Group 5"/>
          <p:cNvGrpSpPr/>
          <p:nvPr/>
        </p:nvGrpSpPr>
        <p:grpSpPr>
          <a:xfrm>
            <a:off x="7954809" y="2859437"/>
            <a:ext cx="2284063" cy="228406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969408" y="2859437"/>
            <a:ext cx="2284063" cy="228406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945092" y="2666515"/>
            <a:ext cx="10302680" cy="1862422"/>
            <a:chOff x="0" y="0"/>
            <a:chExt cx="13736907" cy="2483230"/>
          </a:xfrm>
        </p:grpSpPr>
        <p:sp>
          <p:nvSpPr>
            <p:cNvPr id="12" name="Freeform 12"/>
            <p:cNvSpPr/>
            <p:nvPr/>
          </p:nvSpPr>
          <p:spPr>
            <a:xfrm flipH="1">
              <a:off x="0" y="0"/>
              <a:ext cx="7729898" cy="2483230"/>
            </a:xfrm>
            <a:custGeom>
              <a:avLst/>
              <a:gdLst/>
              <a:ahLst/>
              <a:cxnLst/>
              <a:rect l="l" t="t" r="r" b="b"/>
              <a:pathLst>
                <a:path w="7729898" h="2483230">
                  <a:moveTo>
                    <a:pt x="7729898" y="0"/>
                  </a:moveTo>
                  <a:lnTo>
                    <a:pt x="0" y="0"/>
                  </a:lnTo>
                  <a:lnTo>
                    <a:pt x="0" y="2483230"/>
                  </a:lnTo>
                  <a:lnTo>
                    <a:pt x="7729898" y="2483230"/>
                  </a:lnTo>
                  <a:lnTo>
                    <a:pt x="7729898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6007009" y="0"/>
              <a:ext cx="7729898" cy="2483230"/>
            </a:xfrm>
            <a:custGeom>
              <a:avLst/>
              <a:gdLst/>
              <a:ahLst/>
              <a:cxnLst/>
              <a:rect l="l" t="t" r="r" b="b"/>
              <a:pathLst>
                <a:path w="7729898" h="2483230">
                  <a:moveTo>
                    <a:pt x="0" y="0"/>
                  </a:moveTo>
                  <a:lnTo>
                    <a:pt x="7729898" y="0"/>
                  </a:lnTo>
                  <a:lnTo>
                    <a:pt x="7729898" y="2483230"/>
                  </a:lnTo>
                  <a:lnTo>
                    <a:pt x="0" y="24832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939394" y="2859437"/>
            <a:ext cx="2284063" cy="228406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017023" y="2921655"/>
            <a:ext cx="2159635" cy="2159627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0"/>
              <a:stretch>
                <a:fillRect l="-5076" t="-31134" b="-5328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31621" y="2921655"/>
            <a:ext cx="2159635" cy="2159627"/>
            <a:chOff x="0" y="0"/>
            <a:chExt cx="6350000" cy="63499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1"/>
              <a:stretch>
                <a:fillRect t="-4059" r="-8118" b="-4059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1001608" y="2921655"/>
            <a:ext cx="2159635" cy="2159627"/>
            <a:chOff x="0" y="0"/>
            <a:chExt cx="6350000" cy="634997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2"/>
              <a:stretch>
                <a:fillRect t="-16666" b="-1666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23" name="Freeform 23"/>
          <p:cNvSpPr/>
          <p:nvPr/>
        </p:nvSpPr>
        <p:spPr>
          <a:xfrm>
            <a:off x="8834374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0" y="0"/>
                </a:moveTo>
                <a:lnTo>
                  <a:pt x="1452066" y="0"/>
                </a:lnTo>
                <a:lnTo>
                  <a:pt x="1452066" y="466476"/>
                </a:lnTo>
                <a:lnTo>
                  <a:pt x="0" y="4664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4" name="Freeform 24"/>
          <p:cNvSpPr/>
          <p:nvPr/>
        </p:nvSpPr>
        <p:spPr>
          <a:xfrm>
            <a:off x="5848972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0" y="0"/>
                </a:moveTo>
                <a:lnTo>
                  <a:pt x="1452066" y="0"/>
                </a:lnTo>
                <a:lnTo>
                  <a:pt x="1452066" y="466476"/>
                </a:lnTo>
                <a:lnTo>
                  <a:pt x="0" y="4664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5" name="Freeform 25"/>
          <p:cNvSpPr/>
          <p:nvPr/>
        </p:nvSpPr>
        <p:spPr>
          <a:xfrm>
            <a:off x="11818141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0" y="0"/>
                </a:moveTo>
                <a:lnTo>
                  <a:pt x="1452066" y="0"/>
                </a:lnTo>
                <a:lnTo>
                  <a:pt x="1452066" y="466476"/>
                </a:lnTo>
                <a:lnTo>
                  <a:pt x="0" y="4664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6" name="Freeform 26"/>
          <p:cNvSpPr/>
          <p:nvPr/>
        </p:nvSpPr>
        <p:spPr>
          <a:xfrm flipH="1">
            <a:off x="8002377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1452067" y="0"/>
                </a:moveTo>
                <a:lnTo>
                  <a:pt x="0" y="0"/>
                </a:lnTo>
                <a:lnTo>
                  <a:pt x="0" y="466476"/>
                </a:lnTo>
                <a:lnTo>
                  <a:pt x="1452067" y="466476"/>
                </a:lnTo>
                <a:lnTo>
                  <a:pt x="145206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7" name="Freeform 27"/>
          <p:cNvSpPr/>
          <p:nvPr/>
        </p:nvSpPr>
        <p:spPr>
          <a:xfrm flipH="1">
            <a:off x="5016975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1452067" y="0"/>
                </a:moveTo>
                <a:lnTo>
                  <a:pt x="0" y="0"/>
                </a:lnTo>
                <a:lnTo>
                  <a:pt x="0" y="466476"/>
                </a:lnTo>
                <a:lnTo>
                  <a:pt x="1452067" y="466476"/>
                </a:lnTo>
                <a:lnTo>
                  <a:pt x="145206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8" name="Freeform 28"/>
          <p:cNvSpPr/>
          <p:nvPr/>
        </p:nvSpPr>
        <p:spPr>
          <a:xfrm flipH="1">
            <a:off x="10986145" y="4677024"/>
            <a:ext cx="1452066" cy="466476"/>
          </a:xfrm>
          <a:custGeom>
            <a:avLst/>
            <a:gdLst/>
            <a:ahLst/>
            <a:cxnLst/>
            <a:rect l="l" t="t" r="r" b="b"/>
            <a:pathLst>
              <a:path w="1452066" h="466476">
                <a:moveTo>
                  <a:pt x="1452066" y="0"/>
                </a:moveTo>
                <a:lnTo>
                  <a:pt x="0" y="0"/>
                </a:lnTo>
                <a:lnTo>
                  <a:pt x="0" y="466476"/>
                </a:lnTo>
                <a:lnTo>
                  <a:pt x="1452066" y="466476"/>
                </a:lnTo>
                <a:lnTo>
                  <a:pt x="1452066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9" name="Freeform 29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0" name="Group 30"/>
          <p:cNvGrpSpPr/>
          <p:nvPr/>
        </p:nvGrpSpPr>
        <p:grpSpPr>
          <a:xfrm>
            <a:off x="4058249" y="5295900"/>
            <a:ext cx="10302680" cy="1862422"/>
            <a:chOff x="0" y="0"/>
            <a:chExt cx="13736907" cy="2483230"/>
          </a:xfrm>
        </p:grpSpPr>
        <p:sp>
          <p:nvSpPr>
            <p:cNvPr id="31" name="Freeform 31"/>
            <p:cNvSpPr/>
            <p:nvPr/>
          </p:nvSpPr>
          <p:spPr>
            <a:xfrm flipH="1">
              <a:off x="0" y="0"/>
              <a:ext cx="7729898" cy="2483230"/>
            </a:xfrm>
            <a:custGeom>
              <a:avLst/>
              <a:gdLst/>
              <a:ahLst/>
              <a:cxnLst/>
              <a:rect l="l" t="t" r="r" b="b"/>
              <a:pathLst>
                <a:path w="7729898" h="2483230">
                  <a:moveTo>
                    <a:pt x="7729898" y="0"/>
                  </a:moveTo>
                  <a:lnTo>
                    <a:pt x="0" y="0"/>
                  </a:lnTo>
                  <a:lnTo>
                    <a:pt x="0" y="2483230"/>
                  </a:lnTo>
                  <a:lnTo>
                    <a:pt x="7729898" y="2483230"/>
                  </a:lnTo>
                  <a:lnTo>
                    <a:pt x="7729898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Freeform 32"/>
            <p:cNvSpPr/>
            <p:nvPr/>
          </p:nvSpPr>
          <p:spPr>
            <a:xfrm>
              <a:off x="6007009" y="0"/>
              <a:ext cx="7729898" cy="2483230"/>
            </a:xfrm>
            <a:custGeom>
              <a:avLst/>
              <a:gdLst/>
              <a:ahLst/>
              <a:cxnLst/>
              <a:rect l="l" t="t" r="r" b="b"/>
              <a:pathLst>
                <a:path w="7729898" h="2483230">
                  <a:moveTo>
                    <a:pt x="0" y="0"/>
                  </a:moveTo>
                  <a:lnTo>
                    <a:pt x="7729898" y="0"/>
                  </a:lnTo>
                  <a:lnTo>
                    <a:pt x="7729898" y="2483230"/>
                  </a:lnTo>
                  <a:lnTo>
                    <a:pt x="0" y="24832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031621" y="5429250"/>
            <a:ext cx="2230129" cy="2230129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8028935" y="5489999"/>
            <a:ext cx="2230129" cy="2230129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5092366" y="5489999"/>
            <a:ext cx="2108640" cy="2108632"/>
            <a:chOff x="0" y="0"/>
            <a:chExt cx="6350000" cy="6349975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4"/>
              <a:stretch>
                <a:fillRect t="-16666" b="-1666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8089680" y="5550748"/>
            <a:ext cx="2108640" cy="2108632"/>
            <a:chOff x="0" y="0"/>
            <a:chExt cx="6350000" cy="6349975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43" name="Freeform 43"/>
          <p:cNvSpPr/>
          <p:nvPr/>
        </p:nvSpPr>
        <p:spPr>
          <a:xfrm>
            <a:off x="5843972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0" y="0"/>
                </a:moveTo>
                <a:lnTo>
                  <a:pt x="1417779" y="0"/>
                </a:lnTo>
                <a:lnTo>
                  <a:pt x="1417779" y="455461"/>
                </a:lnTo>
                <a:lnTo>
                  <a:pt x="0" y="4554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4" name="Freeform 44"/>
          <p:cNvSpPr/>
          <p:nvPr/>
        </p:nvSpPr>
        <p:spPr>
          <a:xfrm>
            <a:off x="8868661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0" y="0"/>
                </a:moveTo>
                <a:lnTo>
                  <a:pt x="1417779" y="0"/>
                </a:lnTo>
                <a:lnTo>
                  <a:pt x="1417779" y="455461"/>
                </a:lnTo>
                <a:lnTo>
                  <a:pt x="0" y="4554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5" name="Freeform 45"/>
          <p:cNvSpPr/>
          <p:nvPr/>
        </p:nvSpPr>
        <p:spPr>
          <a:xfrm flipH="1">
            <a:off x="5031621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1417779" y="0"/>
                </a:moveTo>
                <a:lnTo>
                  <a:pt x="0" y="0"/>
                </a:lnTo>
                <a:lnTo>
                  <a:pt x="0" y="455461"/>
                </a:lnTo>
                <a:lnTo>
                  <a:pt x="1417779" y="455461"/>
                </a:lnTo>
                <a:lnTo>
                  <a:pt x="14177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6" name="Freeform 46"/>
          <p:cNvSpPr/>
          <p:nvPr/>
        </p:nvSpPr>
        <p:spPr>
          <a:xfrm flipH="1">
            <a:off x="8056311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1417778" y="0"/>
                </a:moveTo>
                <a:lnTo>
                  <a:pt x="0" y="0"/>
                </a:lnTo>
                <a:lnTo>
                  <a:pt x="0" y="455461"/>
                </a:lnTo>
                <a:lnTo>
                  <a:pt x="1417778" y="455461"/>
                </a:lnTo>
                <a:lnTo>
                  <a:pt x="141777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7" name="Group 47"/>
          <p:cNvGrpSpPr/>
          <p:nvPr/>
        </p:nvGrpSpPr>
        <p:grpSpPr>
          <a:xfrm>
            <a:off x="11001608" y="5550748"/>
            <a:ext cx="2108640" cy="2108632"/>
            <a:chOff x="0" y="0"/>
            <a:chExt cx="6350000" cy="6349975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6"/>
              <a:stretch>
                <a:fillRect t="-23885" b="-23885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49" name="Freeform 49"/>
          <p:cNvSpPr/>
          <p:nvPr/>
        </p:nvSpPr>
        <p:spPr>
          <a:xfrm>
            <a:off x="11778711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0" y="0"/>
                </a:moveTo>
                <a:lnTo>
                  <a:pt x="1417779" y="0"/>
                </a:lnTo>
                <a:lnTo>
                  <a:pt x="1417779" y="455461"/>
                </a:lnTo>
                <a:lnTo>
                  <a:pt x="0" y="4554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0" name="Freeform 50"/>
          <p:cNvSpPr/>
          <p:nvPr/>
        </p:nvSpPr>
        <p:spPr>
          <a:xfrm flipH="1">
            <a:off x="10966361" y="7264667"/>
            <a:ext cx="1417779" cy="455461"/>
          </a:xfrm>
          <a:custGeom>
            <a:avLst/>
            <a:gdLst/>
            <a:ahLst/>
            <a:cxnLst/>
            <a:rect l="l" t="t" r="r" b="b"/>
            <a:pathLst>
              <a:path w="1417779" h="455461">
                <a:moveTo>
                  <a:pt x="1417779" y="0"/>
                </a:moveTo>
                <a:lnTo>
                  <a:pt x="0" y="0"/>
                </a:lnTo>
                <a:lnTo>
                  <a:pt x="0" y="455461"/>
                </a:lnTo>
                <a:lnTo>
                  <a:pt x="1417779" y="455461"/>
                </a:lnTo>
                <a:lnTo>
                  <a:pt x="14177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1" name="TextBox 51"/>
          <p:cNvSpPr txBox="1"/>
          <p:nvPr/>
        </p:nvSpPr>
        <p:spPr>
          <a:xfrm>
            <a:off x="8156184" y="4733203"/>
            <a:ext cx="1976449" cy="30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8"/>
              </a:lnSpc>
              <a:spcBef>
                <a:spcPct val="0"/>
              </a:spcBef>
            </a:pPr>
            <a:r>
              <a:rPr lang="en-US" sz="1642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Claudio Mormone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5170782" y="4733203"/>
            <a:ext cx="1976449" cy="30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8"/>
              </a:lnSpc>
              <a:spcBef>
                <a:spcPct val="0"/>
              </a:spcBef>
            </a:pPr>
            <a:r>
              <a:rPr lang="en-US" sz="1642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Viviana Catapano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1139952" y="4733203"/>
            <a:ext cx="1976449" cy="304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98"/>
              </a:lnSpc>
              <a:spcBef>
                <a:spcPct val="0"/>
              </a:spcBef>
            </a:pPr>
            <a:r>
              <a:rPr lang="en-US" sz="1642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Italia Di Filippo 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2136596" y="8658341"/>
            <a:ext cx="2990326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Marcella Pesce, MD and PhD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4332131" y="672004"/>
            <a:ext cx="9753960" cy="10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  <a:spcBef>
                <a:spcPct val="0"/>
              </a:spcBef>
            </a:pPr>
            <a:r>
              <a:rPr lang="en-US" sz="55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Thanks to Gastronutrizione Team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8566938" y="8631353"/>
            <a:ext cx="3699283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Serena Coppola, Dietician and PhD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446324" y="8663103"/>
            <a:ext cx="2801213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Laura Carucci, MD and PhD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2590071" y="8631353"/>
            <a:ext cx="3692510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Roberto Berni Canani, MD and PhD 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181796" y="7318170"/>
            <a:ext cx="1929779" cy="29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4"/>
              </a:lnSpc>
              <a:spcBef>
                <a:spcPct val="0"/>
              </a:spcBef>
            </a:pPr>
            <a:r>
              <a:rPr lang="en-US" sz="1603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Francesca Sansone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8206486" y="7318170"/>
            <a:ext cx="1929779" cy="29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4"/>
              </a:lnSpc>
              <a:spcBef>
                <a:spcPct val="0"/>
              </a:spcBef>
            </a:pPr>
            <a:r>
              <a:rPr lang="en-US" sz="1603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Vittoria Lopardo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1116536" y="7318170"/>
            <a:ext cx="1929779" cy="29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4"/>
              </a:lnSpc>
              <a:spcBef>
                <a:spcPct val="0"/>
              </a:spcBef>
            </a:pPr>
            <a:r>
              <a:rPr lang="en-US" sz="1603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Sarah Colasanto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8722527" y="7986828"/>
            <a:ext cx="842945" cy="37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and  to: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001740" y="4558949"/>
            <a:ext cx="11241856" cy="11241856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001740" y="4623481"/>
            <a:ext cx="10789241" cy="10789241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1711614" y="4623481"/>
            <a:ext cx="8203093" cy="820306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27972" r="-27972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2180604" y="1567605"/>
            <a:ext cx="3792533" cy="1218351"/>
          </a:xfrm>
          <a:custGeom>
            <a:avLst/>
            <a:gdLst/>
            <a:ahLst/>
            <a:cxnLst/>
            <a:rect l="l" t="t" r="r" b="b"/>
            <a:pathLst>
              <a:path w="3792533" h="1218351">
                <a:moveTo>
                  <a:pt x="0" y="0"/>
                </a:moveTo>
                <a:lnTo>
                  <a:pt x="3792532" y="0"/>
                </a:lnTo>
                <a:lnTo>
                  <a:pt x="3792532" y="1218351"/>
                </a:lnTo>
                <a:lnTo>
                  <a:pt x="0" y="12183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>
          <a:xfrm>
            <a:off x="12180604" y="5607259"/>
            <a:ext cx="3792533" cy="1218351"/>
          </a:xfrm>
          <a:custGeom>
            <a:avLst/>
            <a:gdLst/>
            <a:ahLst/>
            <a:cxnLst/>
            <a:rect l="l" t="t" r="r" b="b"/>
            <a:pathLst>
              <a:path w="3792533" h="1218351">
                <a:moveTo>
                  <a:pt x="0" y="0"/>
                </a:moveTo>
                <a:lnTo>
                  <a:pt x="3792532" y="0"/>
                </a:lnTo>
                <a:lnTo>
                  <a:pt x="3792532" y="1218351"/>
                </a:lnTo>
                <a:lnTo>
                  <a:pt x="0" y="12183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12"/>
          <p:cNvSpPr/>
          <p:nvPr/>
        </p:nvSpPr>
        <p:spPr>
          <a:xfrm>
            <a:off x="13996714" y="3461390"/>
            <a:ext cx="3792533" cy="1218351"/>
          </a:xfrm>
          <a:custGeom>
            <a:avLst/>
            <a:gdLst/>
            <a:ahLst/>
            <a:cxnLst/>
            <a:rect l="l" t="t" r="r" b="b"/>
            <a:pathLst>
              <a:path w="3792533" h="1218351">
                <a:moveTo>
                  <a:pt x="0" y="0"/>
                </a:moveTo>
                <a:lnTo>
                  <a:pt x="3792532" y="0"/>
                </a:lnTo>
                <a:lnTo>
                  <a:pt x="3792532" y="1218351"/>
                </a:lnTo>
                <a:lnTo>
                  <a:pt x="0" y="12183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13"/>
          <p:cNvSpPr/>
          <p:nvPr/>
        </p:nvSpPr>
        <p:spPr>
          <a:xfrm>
            <a:off x="13996714" y="7501044"/>
            <a:ext cx="3792533" cy="1218351"/>
          </a:xfrm>
          <a:custGeom>
            <a:avLst/>
            <a:gdLst/>
            <a:ahLst/>
            <a:cxnLst/>
            <a:rect l="l" t="t" r="r" b="b"/>
            <a:pathLst>
              <a:path w="3792533" h="1218351">
                <a:moveTo>
                  <a:pt x="0" y="0"/>
                </a:moveTo>
                <a:lnTo>
                  <a:pt x="3792532" y="0"/>
                </a:lnTo>
                <a:lnTo>
                  <a:pt x="3792532" y="1218351"/>
                </a:lnTo>
                <a:lnTo>
                  <a:pt x="0" y="12183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14" name="Group 14"/>
          <p:cNvGrpSpPr/>
          <p:nvPr/>
        </p:nvGrpSpPr>
        <p:grpSpPr>
          <a:xfrm>
            <a:off x="9402644" y="1567605"/>
            <a:ext cx="3409173" cy="1218351"/>
            <a:chOff x="0" y="0"/>
            <a:chExt cx="897889" cy="3208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97889" cy="320883"/>
            </a:xfrm>
            <a:custGeom>
              <a:avLst/>
              <a:gdLst/>
              <a:ahLst/>
              <a:cxnLst/>
              <a:rect l="l" t="t" r="r" b="b"/>
              <a:pathLst>
                <a:path w="897889" h="320883">
                  <a:moveTo>
                    <a:pt x="0" y="0"/>
                  </a:moveTo>
                  <a:lnTo>
                    <a:pt x="897889" y="0"/>
                  </a:lnTo>
                  <a:lnTo>
                    <a:pt x="897889" y="320883"/>
                  </a:lnTo>
                  <a:lnTo>
                    <a:pt x="0" y="320883"/>
                  </a:ln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897889" cy="397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402644" y="5607259"/>
            <a:ext cx="3409173" cy="1218351"/>
            <a:chOff x="0" y="0"/>
            <a:chExt cx="897889" cy="320883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97889" cy="320883"/>
            </a:xfrm>
            <a:custGeom>
              <a:avLst/>
              <a:gdLst/>
              <a:ahLst/>
              <a:cxnLst/>
              <a:rect l="l" t="t" r="r" b="b"/>
              <a:pathLst>
                <a:path w="897889" h="320883">
                  <a:moveTo>
                    <a:pt x="0" y="0"/>
                  </a:moveTo>
                  <a:lnTo>
                    <a:pt x="897889" y="0"/>
                  </a:lnTo>
                  <a:lnTo>
                    <a:pt x="897889" y="320883"/>
                  </a:lnTo>
                  <a:lnTo>
                    <a:pt x="0" y="320883"/>
                  </a:ln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897889" cy="397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218754" y="3461390"/>
            <a:ext cx="3409173" cy="1218351"/>
            <a:chOff x="0" y="0"/>
            <a:chExt cx="897889" cy="3208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97889" cy="320883"/>
            </a:xfrm>
            <a:custGeom>
              <a:avLst/>
              <a:gdLst/>
              <a:ahLst/>
              <a:cxnLst/>
              <a:rect l="l" t="t" r="r" b="b"/>
              <a:pathLst>
                <a:path w="897889" h="320883">
                  <a:moveTo>
                    <a:pt x="0" y="0"/>
                  </a:moveTo>
                  <a:lnTo>
                    <a:pt x="897889" y="0"/>
                  </a:lnTo>
                  <a:lnTo>
                    <a:pt x="897889" y="320883"/>
                  </a:lnTo>
                  <a:lnTo>
                    <a:pt x="0" y="320883"/>
                  </a:ln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897889" cy="397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1218754" y="7501044"/>
            <a:ext cx="3409173" cy="1218351"/>
            <a:chOff x="0" y="0"/>
            <a:chExt cx="897889" cy="320883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97889" cy="320883"/>
            </a:xfrm>
            <a:custGeom>
              <a:avLst/>
              <a:gdLst/>
              <a:ahLst/>
              <a:cxnLst/>
              <a:rect l="l" t="t" r="r" b="b"/>
              <a:pathLst>
                <a:path w="897889" h="320883">
                  <a:moveTo>
                    <a:pt x="0" y="0"/>
                  </a:moveTo>
                  <a:lnTo>
                    <a:pt x="897889" y="0"/>
                  </a:lnTo>
                  <a:lnTo>
                    <a:pt x="897889" y="320883"/>
                  </a:lnTo>
                  <a:lnTo>
                    <a:pt x="0" y="320883"/>
                  </a:ln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76200"/>
              <a:ext cx="897889" cy="397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599628" y="1313396"/>
            <a:ext cx="1726769" cy="1726769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599628" y="5353050"/>
            <a:ext cx="1726769" cy="1726769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0415738" y="3207181"/>
            <a:ext cx="1726769" cy="1726769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415738" y="7246835"/>
            <a:ext cx="1726769" cy="1726769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  <a:ln w="38100" cap="sq">
              <a:solidFill>
                <a:srgbClr val="182738"/>
              </a:solidFill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2325836" y="1770070"/>
            <a:ext cx="3490291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Summary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8837710" y="1612062"/>
            <a:ext cx="1250604" cy="105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01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8837710" y="5676900"/>
            <a:ext cx="1250604" cy="105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 dirty="0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03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0653821" y="3543300"/>
            <a:ext cx="1250604" cy="105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 dirty="0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02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653821" y="7597775"/>
            <a:ext cx="1250604" cy="1050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  <a:spcBef>
                <a:spcPct val="0"/>
              </a:spcBef>
            </a:pPr>
            <a:r>
              <a:rPr lang="en-US" sz="5499" dirty="0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04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476521" y="1923733"/>
            <a:ext cx="3315689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 b="1">
                <a:solidFill>
                  <a:srgbClr val="95C1E4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Background/objectives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0534760" y="5963387"/>
            <a:ext cx="1367987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 b="1">
                <a:solidFill>
                  <a:srgbClr val="95C1E4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Results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2286382" y="3817518"/>
            <a:ext cx="3011656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 b="1">
                <a:solidFill>
                  <a:srgbClr val="95C1E4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Material and Methods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2286382" y="7883926"/>
            <a:ext cx="2809660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79"/>
              </a:lnSpc>
              <a:spcBef>
                <a:spcPct val="0"/>
              </a:spcBef>
            </a:pPr>
            <a:r>
              <a:rPr lang="en-US" sz="2199" b="1">
                <a:solidFill>
                  <a:srgbClr val="95C1E4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Conclusion</a:t>
            </a:r>
          </a:p>
        </p:txBody>
      </p:sp>
      <p:sp>
        <p:nvSpPr>
          <p:cNvPr id="47" name="Freeform 47"/>
          <p:cNvSpPr/>
          <p:nvPr/>
        </p:nvSpPr>
        <p:spPr>
          <a:xfrm>
            <a:off x="3652667" y="2946821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3"/>
                </a:lnTo>
                <a:lnTo>
                  <a:pt x="0" y="2201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8" name="Freeform 48"/>
          <p:cNvSpPr/>
          <p:nvPr/>
        </p:nvSpPr>
        <p:spPr>
          <a:xfrm>
            <a:off x="4023414" y="2964908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9" name="Freeform 49"/>
          <p:cNvSpPr/>
          <p:nvPr/>
        </p:nvSpPr>
        <p:spPr>
          <a:xfrm>
            <a:off x="4357987" y="2991243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0" name="Freeform 50"/>
          <p:cNvSpPr/>
          <p:nvPr/>
        </p:nvSpPr>
        <p:spPr>
          <a:xfrm>
            <a:off x="16289899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86008" y="3866142"/>
            <a:ext cx="7315983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  <a:spcBef>
                <a:spcPct val="0"/>
              </a:spcBef>
            </a:pPr>
            <a:r>
              <a:rPr lang="en-US" sz="6000" b="1">
                <a:solidFill>
                  <a:srgbClr val="182738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Background/objectives</a:t>
            </a:r>
          </a:p>
        </p:txBody>
      </p:sp>
      <p:sp>
        <p:nvSpPr>
          <p:cNvPr id="3" name="Freeform 3"/>
          <p:cNvSpPr/>
          <p:nvPr/>
        </p:nvSpPr>
        <p:spPr>
          <a:xfrm>
            <a:off x="8681263" y="5574047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9052010" y="5592134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9386584" y="5618469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293996" y="717943"/>
            <a:ext cx="9341798" cy="934179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293996" y="771568"/>
            <a:ext cx="8965682" cy="8965682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-223297" y="-168039"/>
            <a:ext cx="5495902" cy="9211009"/>
          </a:xfrm>
          <a:custGeom>
            <a:avLst/>
            <a:gdLst/>
            <a:ahLst/>
            <a:cxnLst/>
            <a:rect l="l" t="t" r="r" b="b"/>
            <a:pathLst>
              <a:path w="5495902" h="9211009">
                <a:moveTo>
                  <a:pt x="5495902" y="0"/>
                </a:moveTo>
                <a:lnTo>
                  <a:pt x="0" y="0"/>
                </a:lnTo>
                <a:lnTo>
                  <a:pt x="0" y="9211010"/>
                </a:lnTo>
                <a:lnTo>
                  <a:pt x="5495902" y="9211010"/>
                </a:lnTo>
                <a:lnTo>
                  <a:pt x="549590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9" name="Group 9"/>
          <p:cNvGrpSpPr/>
          <p:nvPr/>
        </p:nvGrpSpPr>
        <p:grpSpPr>
          <a:xfrm>
            <a:off x="-1442982" y="2175613"/>
            <a:ext cx="6426483" cy="6426457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745576" y="1959292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3" y="0"/>
                </a:lnTo>
                <a:lnTo>
                  <a:pt x="220153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12"/>
          <p:cNvSpPr/>
          <p:nvPr/>
        </p:nvSpPr>
        <p:spPr>
          <a:xfrm>
            <a:off x="12116323" y="1977379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13"/>
          <p:cNvSpPr/>
          <p:nvPr/>
        </p:nvSpPr>
        <p:spPr>
          <a:xfrm>
            <a:off x="12450897" y="2003715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Freeform 14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5" name="TextBox 15"/>
          <p:cNvSpPr txBox="1"/>
          <p:nvPr/>
        </p:nvSpPr>
        <p:spPr>
          <a:xfrm>
            <a:off x="8007369" y="709350"/>
            <a:ext cx="8401888" cy="10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0"/>
              </a:lnSpc>
              <a:spcBef>
                <a:spcPct val="0"/>
              </a:spcBef>
            </a:pPr>
            <a:r>
              <a:rPr lang="en-US" sz="55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Eosinophilic Esophagitis (EoE)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62663" y="2331846"/>
            <a:ext cx="9691300" cy="1797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b="1" spc="79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1. DEFINITION</a:t>
            </a:r>
          </a:p>
          <a:p>
            <a:pPr algn="just">
              <a:lnSpc>
                <a:spcPts val="2799"/>
              </a:lnSpc>
            </a:pPr>
            <a:r>
              <a:rPr lang="en-US" sz="1999" spc="7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 chronic, type 2-mediated disease with symptoms of esophageal dysfunction and a count of ≥ 15 eosinophils per high power field (HPF) at biopsy, in the absence of other causes of esophageal eosinophilia.</a:t>
            </a:r>
          </a:p>
          <a:p>
            <a:pPr algn="just">
              <a:lnSpc>
                <a:spcPts val="2799"/>
              </a:lnSpc>
              <a:spcBef>
                <a:spcPct val="0"/>
              </a:spcBef>
            </a:pPr>
            <a:endParaRPr lang="en-US" sz="1999" spc="7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9058556" y="4444325"/>
            <a:ext cx="6299514" cy="4598646"/>
          </a:xfrm>
          <a:custGeom>
            <a:avLst/>
            <a:gdLst/>
            <a:ahLst/>
            <a:cxnLst/>
            <a:rect l="l" t="t" r="r" b="b"/>
            <a:pathLst>
              <a:path w="6299514" h="4598646">
                <a:moveTo>
                  <a:pt x="0" y="0"/>
                </a:moveTo>
                <a:lnTo>
                  <a:pt x="6299514" y="0"/>
                </a:lnTo>
                <a:lnTo>
                  <a:pt x="6299514" y="4598646"/>
                </a:lnTo>
                <a:lnTo>
                  <a:pt x="0" y="459864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8" name="TextBox 18"/>
          <p:cNvSpPr txBox="1"/>
          <p:nvPr/>
        </p:nvSpPr>
        <p:spPr>
          <a:xfrm>
            <a:off x="15731026" y="9560527"/>
            <a:ext cx="2042071" cy="49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00"/>
              </a:lnSpc>
              <a:spcBef>
                <a:spcPct val="0"/>
              </a:spcBef>
            </a:pPr>
            <a:r>
              <a:rPr lang="en-US" sz="2000" i="1">
                <a:solidFill>
                  <a:srgbClr val="182738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Zhernov et al., 2021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5123081" y="3481462"/>
            <a:ext cx="2384101" cy="238410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188019" y="3546405"/>
            <a:ext cx="2254224" cy="2254215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058014" y="5322235"/>
            <a:ext cx="2514234" cy="543327"/>
            <a:chOff x="0" y="0"/>
            <a:chExt cx="3352312" cy="724437"/>
          </a:xfrm>
        </p:grpSpPr>
        <p:grpSp>
          <p:nvGrpSpPr>
            <p:cNvPr id="9" name="Group 9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858184" y="3481462"/>
            <a:ext cx="2384101" cy="2384101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923122" y="3546405"/>
            <a:ext cx="2254224" cy="2254215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50375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793117" y="5322235"/>
            <a:ext cx="2514234" cy="543327"/>
            <a:chOff x="0" y="0"/>
            <a:chExt cx="3352312" cy="724437"/>
          </a:xfrm>
        </p:grpSpPr>
        <p:grpSp>
          <p:nvGrpSpPr>
            <p:cNvPr id="20" name="Group 20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471704" y="6590462"/>
            <a:ext cx="2384101" cy="2384101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3536643" y="6655405"/>
            <a:ext cx="2254224" cy="2254215"/>
            <a:chOff x="0" y="0"/>
            <a:chExt cx="6350000" cy="634997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3406638" y="8431235"/>
            <a:ext cx="2514234" cy="543327"/>
            <a:chOff x="0" y="0"/>
            <a:chExt cx="3352312" cy="724437"/>
          </a:xfrm>
        </p:grpSpPr>
        <p:grpSp>
          <p:nvGrpSpPr>
            <p:cNvPr id="31" name="Group 31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34" name="Freeform 34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4167762" y="3546405"/>
            <a:ext cx="2384101" cy="2384101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0842295" y="3546405"/>
            <a:ext cx="2384101" cy="2384101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2455815" y="6655405"/>
            <a:ext cx="2384101" cy="2384101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2520754" y="6720348"/>
            <a:ext cx="2254224" cy="2254215"/>
            <a:chOff x="0" y="0"/>
            <a:chExt cx="6350000" cy="6349975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2390749" y="8496178"/>
            <a:ext cx="2514234" cy="543327"/>
            <a:chOff x="0" y="0"/>
            <a:chExt cx="3352312" cy="724437"/>
          </a:xfrm>
        </p:grpSpPr>
        <p:grpSp>
          <p:nvGrpSpPr>
            <p:cNvPr id="48" name="Group 48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" name="TextBox 50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51" name="Freeform 51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52" name="Freeform 52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9942717" y="1335342"/>
            <a:ext cx="7611891" cy="1092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</a:pPr>
            <a:r>
              <a:rPr lang="en-US" sz="1999" b="1" spc="79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3. EATING BEHAVIORS</a:t>
            </a:r>
          </a:p>
          <a:p>
            <a:pPr algn="just">
              <a:lnSpc>
                <a:spcPts val="2799"/>
              </a:lnSpc>
              <a:spcBef>
                <a:spcPct val="0"/>
              </a:spcBef>
            </a:pPr>
            <a:r>
              <a:rPr lang="en-US" sz="1999" spc="7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Due to symptoms and the psychological burden of the disease, patients are driven to spontaneously modify their dietary habits.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798717" y="1335342"/>
            <a:ext cx="7767932" cy="1797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799"/>
              </a:lnSpc>
            </a:pPr>
            <a:r>
              <a:rPr lang="en-US" sz="1999" b="1" spc="79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2. SYMPTOMS</a:t>
            </a:r>
          </a:p>
          <a:p>
            <a:pPr algn="just">
              <a:lnSpc>
                <a:spcPts val="2799"/>
              </a:lnSpc>
            </a:pPr>
            <a:r>
              <a:rPr lang="en-US" sz="1999" spc="7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It clinically presents with dysphagia, i.e., impaired swallowing, episodes of food bolus impaction—where ingested material becomes lodged within the esophagus—and chest pain.</a:t>
            </a:r>
          </a:p>
          <a:p>
            <a:pPr algn="just">
              <a:lnSpc>
                <a:spcPts val="2799"/>
              </a:lnSpc>
              <a:spcBef>
                <a:spcPct val="0"/>
              </a:spcBef>
            </a:pPr>
            <a:endParaRPr lang="en-US" sz="1999" spc="7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5223811" y="5356755"/>
            <a:ext cx="2182640" cy="443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Bolus impaction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2263194" y="5305091"/>
            <a:ext cx="1574080" cy="47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  <a:spcBef>
                <a:spcPct val="0"/>
              </a:spcBef>
            </a:pPr>
            <a:r>
              <a:rPr lang="en-US" sz="2562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Dysphagia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876715" y="8414091"/>
            <a:ext cx="1574080" cy="47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  <a:spcBef>
                <a:spcPct val="0"/>
              </a:spcBef>
            </a:pPr>
            <a:r>
              <a:rPr lang="en-US" sz="2562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Chest Pain</a:t>
            </a:r>
          </a:p>
        </p:txBody>
      </p:sp>
      <p:grpSp>
        <p:nvGrpSpPr>
          <p:cNvPr id="58" name="Group 58"/>
          <p:cNvGrpSpPr/>
          <p:nvPr/>
        </p:nvGrpSpPr>
        <p:grpSpPr>
          <a:xfrm>
            <a:off x="10908724" y="3614321"/>
            <a:ext cx="2251242" cy="225124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Time</a:t>
              </a:r>
            </a:p>
          </p:txBody>
        </p:sp>
      </p:grpSp>
      <p:sp>
        <p:nvSpPr>
          <p:cNvPr id="61" name="TextBox 61"/>
          <p:cNvSpPr txBox="1"/>
          <p:nvPr/>
        </p:nvSpPr>
        <p:spPr>
          <a:xfrm>
            <a:off x="12860826" y="8479034"/>
            <a:ext cx="1574080" cy="47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  <a:spcBef>
                <a:spcPct val="0"/>
              </a:spcBef>
            </a:pPr>
            <a:r>
              <a:rPr lang="en-US" sz="2562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Avoidance</a:t>
            </a:r>
          </a:p>
        </p:txBody>
      </p:sp>
      <p:grpSp>
        <p:nvGrpSpPr>
          <p:cNvPr id="62" name="Group 62"/>
          <p:cNvGrpSpPr/>
          <p:nvPr/>
        </p:nvGrpSpPr>
        <p:grpSpPr>
          <a:xfrm>
            <a:off x="14234192" y="3614321"/>
            <a:ext cx="2251242" cy="225124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r>
                <a:rPr lang="en-US" sz="24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Consistency</a:t>
              </a: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777228" y="5387178"/>
            <a:ext cx="5942868" cy="543327"/>
            <a:chOff x="0" y="0"/>
            <a:chExt cx="7923824" cy="724437"/>
          </a:xfrm>
        </p:grpSpPr>
        <p:grpSp>
          <p:nvGrpSpPr>
            <p:cNvPr id="66" name="Group 66"/>
            <p:cNvGrpSpPr/>
            <p:nvPr/>
          </p:nvGrpSpPr>
          <p:grpSpPr>
            <a:xfrm>
              <a:off x="2091526" y="0"/>
              <a:ext cx="1014923" cy="724437"/>
              <a:chOff x="0" y="0"/>
              <a:chExt cx="867113" cy="618932"/>
            </a:xfrm>
          </p:grpSpPr>
          <p:sp>
            <p:nvSpPr>
              <p:cNvPr id="67" name="Freeform 67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8" name="TextBox 68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69" name="Freeform 69"/>
            <p:cNvSpPr/>
            <p:nvPr/>
          </p:nvSpPr>
          <p:spPr>
            <a:xfrm flipH="1">
              <a:off x="0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70" name="Freeform 70"/>
            <p:cNvSpPr/>
            <p:nvPr/>
          </p:nvSpPr>
          <p:spPr>
            <a:xfrm>
              <a:off x="1097256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grpSp>
          <p:nvGrpSpPr>
            <p:cNvPr id="71" name="Group 71"/>
            <p:cNvGrpSpPr/>
            <p:nvPr/>
          </p:nvGrpSpPr>
          <p:grpSpPr>
            <a:xfrm>
              <a:off x="4416227" y="0"/>
              <a:ext cx="1014923" cy="724437"/>
              <a:chOff x="0" y="0"/>
              <a:chExt cx="867113" cy="618932"/>
            </a:xfrm>
          </p:grpSpPr>
          <p:sp>
            <p:nvSpPr>
              <p:cNvPr id="72" name="Freeform 72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3" name="TextBox 73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74" name="Freeform 74"/>
            <p:cNvSpPr/>
            <p:nvPr/>
          </p:nvSpPr>
          <p:spPr>
            <a:xfrm flipH="1">
              <a:off x="2324701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5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5" y="724437"/>
                  </a:lnTo>
                  <a:lnTo>
                    <a:pt x="2255055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75" name="Freeform 75"/>
            <p:cNvSpPr/>
            <p:nvPr/>
          </p:nvSpPr>
          <p:spPr>
            <a:xfrm>
              <a:off x="3421957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grpSp>
          <p:nvGrpSpPr>
            <p:cNvPr id="76" name="Group 76"/>
            <p:cNvGrpSpPr/>
            <p:nvPr/>
          </p:nvGrpSpPr>
          <p:grpSpPr>
            <a:xfrm>
              <a:off x="6663038" y="0"/>
              <a:ext cx="1014923" cy="724437"/>
              <a:chOff x="0" y="0"/>
              <a:chExt cx="867113" cy="618932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8" name="TextBox 78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11745" tIns="11745" rIns="11745" bIns="11745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79" name="Freeform 79"/>
            <p:cNvSpPr/>
            <p:nvPr/>
          </p:nvSpPr>
          <p:spPr>
            <a:xfrm flipH="1">
              <a:off x="4571512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2255056" y="0"/>
                  </a:moveTo>
                  <a:lnTo>
                    <a:pt x="0" y="0"/>
                  </a:lnTo>
                  <a:lnTo>
                    <a:pt x="0" y="724437"/>
                  </a:lnTo>
                  <a:lnTo>
                    <a:pt x="2255056" y="724437"/>
                  </a:lnTo>
                  <a:lnTo>
                    <a:pt x="2255056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80" name="Freeform 80"/>
            <p:cNvSpPr/>
            <p:nvPr/>
          </p:nvSpPr>
          <p:spPr>
            <a:xfrm>
              <a:off x="5668768" y="0"/>
              <a:ext cx="2255056" cy="724437"/>
            </a:xfrm>
            <a:custGeom>
              <a:avLst/>
              <a:gdLst/>
              <a:ahLst/>
              <a:cxnLst/>
              <a:rect l="l" t="t" r="r" b="b"/>
              <a:pathLst>
                <a:path w="2255056" h="724437">
                  <a:moveTo>
                    <a:pt x="0" y="0"/>
                  </a:moveTo>
                  <a:lnTo>
                    <a:pt x="2255056" y="0"/>
                  </a:lnTo>
                  <a:lnTo>
                    <a:pt x="2255056" y="724437"/>
                  </a:lnTo>
                  <a:lnTo>
                    <a:pt x="0" y="7244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81" name="TextBox 81"/>
          <p:cNvSpPr txBox="1"/>
          <p:nvPr/>
        </p:nvSpPr>
        <p:spPr>
          <a:xfrm>
            <a:off x="12306880" y="5372294"/>
            <a:ext cx="2681971" cy="4778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86"/>
              </a:lnSpc>
              <a:spcBef>
                <a:spcPct val="0"/>
              </a:spcBef>
            </a:pPr>
            <a:r>
              <a:rPr lang="en-US" sz="2562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Food Modifications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278835" y="878974"/>
            <a:ext cx="9267906" cy="9267906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278835" y="932174"/>
            <a:ext cx="8894765" cy="889476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flipH="1">
            <a:off x="-232425" y="0"/>
            <a:ext cx="5452431" cy="9138152"/>
          </a:xfrm>
          <a:custGeom>
            <a:avLst/>
            <a:gdLst/>
            <a:ahLst/>
            <a:cxnLst/>
            <a:rect l="l" t="t" r="r" b="b"/>
            <a:pathLst>
              <a:path w="5452431" h="9138152">
                <a:moveTo>
                  <a:pt x="5452430" y="0"/>
                </a:moveTo>
                <a:lnTo>
                  <a:pt x="0" y="0"/>
                </a:lnTo>
                <a:lnTo>
                  <a:pt x="0" y="9138152"/>
                </a:lnTo>
                <a:lnTo>
                  <a:pt x="5452430" y="9138152"/>
                </a:lnTo>
                <a:lnTo>
                  <a:pt x="545243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9" name="Group 9"/>
          <p:cNvGrpSpPr/>
          <p:nvPr/>
        </p:nvGrpSpPr>
        <p:grpSpPr>
          <a:xfrm>
            <a:off x="-1442462" y="2325114"/>
            <a:ext cx="6375651" cy="6375625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535833" y="2180146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4" y="0"/>
                </a:lnTo>
                <a:lnTo>
                  <a:pt x="220154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Freeform 12"/>
          <p:cNvSpPr/>
          <p:nvPr/>
        </p:nvSpPr>
        <p:spPr>
          <a:xfrm>
            <a:off x="11906580" y="2198233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13"/>
          <p:cNvSpPr/>
          <p:nvPr/>
        </p:nvSpPr>
        <p:spPr>
          <a:xfrm>
            <a:off x="12241154" y="2224568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Freeform 14"/>
          <p:cNvSpPr/>
          <p:nvPr/>
        </p:nvSpPr>
        <p:spPr>
          <a:xfrm>
            <a:off x="16289899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aphicFrame>
        <p:nvGraphicFramePr>
          <p:cNvPr id="15" name="Object 15"/>
          <p:cNvGraphicFramePr/>
          <p:nvPr>
            <p:extLst>
              <p:ext uri="{D42A27DB-BD31-4B8C-83A1-F6EECF244321}">
                <p14:modId xmlns:p14="http://schemas.microsoft.com/office/powerpoint/2010/main" val="1157035578"/>
              </p:ext>
            </p:extLst>
          </p:nvPr>
        </p:nvGraphicFramePr>
        <p:xfrm>
          <a:off x="5650912" y="2029333"/>
          <a:ext cx="12849968" cy="7522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2" imgW="14554200" imgH="9334500" progId="Excel.Sheet.12">
                  <p:embed/>
                </p:oleObj>
              </mc:Choice>
              <mc:Fallback>
                <p:oleObj name="Worksheet" r:id="rId12" imgW="14554200" imgH="93345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50912" y="2029333"/>
                        <a:ext cx="12849968" cy="75225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6"/>
          <p:cNvSpPr txBox="1"/>
          <p:nvPr/>
        </p:nvSpPr>
        <p:spPr>
          <a:xfrm>
            <a:off x="7805115" y="984797"/>
            <a:ext cx="8386911" cy="10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0"/>
              </a:lnSpc>
              <a:spcBef>
                <a:spcPct val="0"/>
              </a:spcBef>
            </a:pPr>
            <a:r>
              <a:rPr lang="en-US" sz="5500" dirty="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Ultra-processed Foods (UPFs)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72578" y="2794666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4" y="0"/>
                </a:lnTo>
                <a:lnTo>
                  <a:pt x="220154" y="220153"/>
                </a:lnTo>
                <a:lnTo>
                  <a:pt x="0" y="2201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6443325" y="2812753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6777899" y="2839088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1044139" y="530940"/>
            <a:ext cx="10982353" cy="203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  <a:spcBef>
                <a:spcPct val="0"/>
              </a:spcBef>
            </a:pPr>
            <a:r>
              <a:rPr lang="en-US" sz="55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Advanced Glycation End-products (AGEs)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502616" y="3506788"/>
            <a:ext cx="3569962" cy="213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b="1" spc="8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1. ORIGIN</a:t>
            </a:r>
          </a:p>
          <a:p>
            <a:pPr algn="just">
              <a:lnSpc>
                <a:spcPts val="2800"/>
              </a:lnSpc>
              <a:spcBef>
                <a:spcPct val="0"/>
              </a:spcBef>
            </a:pPr>
            <a:r>
              <a:rPr lang="en-US" sz="2000" spc="8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Non-enzymatic condensation between carbonyl groups of reducing sugars and free amine groups of nucleic acids, proteins, or lipids.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8" name="Group 8"/>
          <p:cNvGrpSpPr/>
          <p:nvPr/>
        </p:nvGrpSpPr>
        <p:grpSpPr>
          <a:xfrm>
            <a:off x="9144000" y="3582988"/>
            <a:ext cx="10153470" cy="1015347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52796" y="3582988"/>
            <a:ext cx="9744674" cy="974467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068045" y="3506788"/>
            <a:ext cx="3199215" cy="213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b="1" spc="8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2. GUSTATORY ROLE</a:t>
            </a:r>
          </a:p>
          <a:p>
            <a:pPr algn="just">
              <a:lnSpc>
                <a:spcPts val="2800"/>
              </a:lnSpc>
              <a:spcBef>
                <a:spcPct val="0"/>
              </a:spcBef>
            </a:pPr>
            <a:r>
              <a:rPr lang="en-US" sz="2000" spc="8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Giving a richness in taste, aroma, and savor to thermally processed foods with high sugar and protein content.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9928969" y="3709992"/>
            <a:ext cx="9481921" cy="9481921"/>
            <a:chOff x="0" y="0"/>
            <a:chExt cx="12642562" cy="12642562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12642562" cy="12642562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340811" y="340811"/>
              <a:ext cx="11960939" cy="11960939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</p:grpSp>
      <p:grpSp>
        <p:nvGrpSpPr>
          <p:cNvPr id="22" name="Group 22"/>
          <p:cNvGrpSpPr/>
          <p:nvPr/>
        </p:nvGrpSpPr>
        <p:grpSpPr>
          <a:xfrm>
            <a:off x="11262726" y="5521080"/>
            <a:ext cx="6814407" cy="4300148"/>
            <a:chOff x="0" y="0"/>
            <a:chExt cx="9085876" cy="5733531"/>
          </a:xfrm>
        </p:grpSpPr>
        <p:sp>
          <p:nvSpPr>
            <p:cNvPr id="23" name="Freeform 23"/>
            <p:cNvSpPr/>
            <p:nvPr/>
          </p:nvSpPr>
          <p:spPr>
            <a:xfrm>
              <a:off x="2646253" y="2376912"/>
              <a:ext cx="3600509" cy="2420014"/>
            </a:xfrm>
            <a:custGeom>
              <a:avLst/>
              <a:gdLst/>
              <a:ahLst/>
              <a:cxnLst/>
              <a:rect l="l" t="t" r="r" b="b"/>
              <a:pathLst>
                <a:path w="3600509" h="2420014">
                  <a:moveTo>
                    <a:pt x="0" y="0"/>
                  </a:moveTo>
                  <a:lnTo>
                    <a:pt x="3600508" y="0"/>
                  </a:lnTo>
                  <a:lnTo>
                    <a:pt x="3600508" y="2420014"/>
                  </a:lnTo>
                  <a:lnTo>
                    <a:pt x="0" y="24200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4378217" cy="1505012"/>
            </a:xfrm>
            <a:custGeom>
              <a:avLst/>
              <a:gdLst/>
              <a:ahLst/>
              <a:cxnLst/>
              <a:rect l="l" t="t" r="r" b="b"/>
              <a:pathLst>
                <a:path w="4378217" h="1505012">
                  <a:moveTo>
                    <a:pt x="0" y="0"/>
                  </a:moveTo>
                  <a:lnTo>
                    <a:pt x="4378217" y="0"/>
                  </a:lnTo>
                  <a:lnTo>
                    <a:pt x="4378217" y="1505012"/>
                  </a:lnTo>
                  <a:lnTo>
                    <a:pt x="0" y="15050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5051010" y="0"/>
              <a:ext cx="4034866" cy="1610850"/>
            </a:xfrm>
            <a:custGeom>
              <a:avLst/>
              <a:gdLst/>
              <a:ahLst/>
              <a:cxnLst/>
              <a:rect l="l" t="t" r="r" b="b"/>
              <a:pathLst>
                <a:path w="4034866" h="1610850">
                  <a:moveTo>
                    <a:pt x="0" y="0"/>
                  </a:moveTo>
                  <a:lnTo>
                    <a:pt x="4034866" y="0"/>
                  </a:lnTo>
                  <a:lnTo>
                    <a:pt x="4034866" y="1610850"/>
                  </a:lnTo>
                  <a:lnTo>
                    <a:pt x="0" y="16108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t="-75411" b="-75069"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83068" y="1623353"/>
              <a:ext cx="3812081" cy="4625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80"/>
                </a:lnSpc>
                <a:spcBef>
                  <a:spcPct val="0"/>
                </a:spcBef>
              </a:pPr>
              <a:r>
                <a:rPr lang="en-US" sz="1590" b="1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Nε-(carboxymethyl)lysine (CML)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5305805" y="1623353"/>
              <a:ext cx="3525275" cy="4625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80"/>
                </a:lnSpc>
                <a:spcBef>
                  <a:spcPct val="0"/>
                </a:spcBef>
              </a:pPr>
              <a:r>
                <a:rPr lang="en-US" sz="1590" b="1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Nε-(carboxyethyl)lysine (CEL)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2682686" y="5058777"/>
              <a:ext cx="3527642" cy="6747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08"/>
                </a:lnSpc>
              </a:pPr>
              <a:r>
                <a:rPr lang="en-US" sz="1590" b="1" spc="63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Methylglyoxal-derived </a:t>
              </a:r>
            </a:p>
            <a:p>
              <a:pPr algn="ctr">
                <a:lnSpc>
                  <a:spcPts val="1908"/>
                </a:lnSpc>
                <a:spcBef>
                  <a:spcPct val="0"/>
                </a:spcBef>
              </a:pPr>
              <a:r>
                <a:rPr lang="en-US" sz="1590" b="1" spc="63">
                  <a:solidFill>
                    <a:srgbClr val="18273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hydroimidazolone 1 (MGH1)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2502616" y="6142037"/>
            <a:ext cx="6165036" cy="284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 b="1" spc="8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3. PATHOPHYSIOLOGICAL ACTIVITY</a:t>
            </a:r>
          </a:p>
          <a:p>
            <a:pPr algn="just">
              <a:lnSpc>
                <a:spcPts val="2800"/>
              </a:lnSpc>
              <a:spcBef>
                <a:spcPct val="0"/>
              </a:spcBef>
            </a:pPr>
            <a:r>
              <a:rPr lang="en-US" sz="2000" spc="8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Circulating AGEs are recognized as a risk factor for Diabetes Mellitus. In addition, a wide spectrum of disorders—including retinopathy, neuropathy, chronic kidney disease, Cardiovascular Disease, Cerebrovascular Disease, dermatological conditions, and viral infections—have been linked to AGE accumulation.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551914"/>
            <a:ext cx="1999433" cy="735086"/>
          </a:xfrm>
          <a:custGeom>
            <a:avLst/>
            <a:gdLst/>
            <a:ahLst/>
            <a:cxnLst/>
            <a:rect l="l" t="t" r="r" b="b"/>
            <a:pathLst>
              <a:path w="1999433" h="735086">
                <a:moveTo>
                  <a:pt x="0" y="0"/>
                </a:moveTo>
                <a:lnTo>
                  <a:pt x="1999433" y="0"/>
                </a:lnTo>
                <a:lnTo>
                  <a:pt x="1999433" y="735086"/>
                </a:lnTo>
                <a:lnTo>
                  <a:pt x="0" y="7350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5614542" y="2493071"/>
            <a:ext cx="6845530" cy="684553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5C1E4">
                <a:alpha val="9804"/>
              </a:srgb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894243" y="2650064"/>
            <a:ext cx="6271772" cy="6271772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123512" y="2879344"/>
            <a:ext cx="5827589" cy="5827566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24999" r="-24999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228061" y="8259174"/>
            <a:ext cx="7618492" cy="1056276"/>
            <a:chOff x="0" y="0"/>
            <a:chExt cx="10157990" cy="1408368"/>
          </a:xfrm>
        </p:grpSpPr>
        <p:grpSp>
          <p:nvGrpSpPr>
            <p:cNvPr id="12" name="Group 12"/>
            <p:cNvGrpSpPr/>
            <p:nvPr/>
          </p:nvGrpSpPr>
          <p:grpSpPr>
            <a:xfrm>
              <a:off x="4066109" y="0"/>
              <a:ext cx="1973099" cy="1408368"/>
              <a:chOff x="0" y="0"/>
              <a:chExt cx="867113" cy="618932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67113" cy="618932"/>
              </a:xfrm>
              <a:custGeom>
                <a:avLst/>
                <a:gdLst/>
                <a:ahLst/>
                <a:cxnLst/>
                <a:rect l="l" t="t" r="r" b="b"/>
                <a:pathLst>
                  <a:path w="867113" h="618932">
                    <a:moveTo>
                      <a:pt x="0" y="0"/>
                    </a:moveTo>
                    <a:lnTo>
                      <a:pt x="867113" y="0"/>
                    </a:lnTo>
                    <a:lnTo>
                      <a:pt x="867113" y="618932"/>
                    </a:lnTo>
                    <a:lnTo>
                      <a:pt x="0" y="618932"/>
                    </a:lnTo>
                    <a:close/>
                  </a:path>
                </a:pathLst>
              </a:custGeom>
              <a:solidFill>
                <a:srgbClr val="18273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867113" cy="67608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00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 flipH="1">
              <a:off x="0" y="0"/>
              <a:ext cx="4384024" cy="1408368"/>
            </a:xfrm>
            <a:custGeom>
              <a:avLst/>
              <a:gdLst/>
              <a:ahLst/>
              <a:cxnLst/>
              <a:rect l="l" t="t" r="r" b="b"/>
              <a:pathLst>
                <a:path w="4384024" h="1408368">
                  <a:moveTo>
                    <a:pt x="4384024" y="0"/>
                  </a:moveTo>
                  <a:lnTo>
                    <a:pt x="0" y="0"/>
                  </a:lnTo>
                  <a:lnTo>
                    <a:pt x="0" y="1408368"/>
                  </a:lnTo>
                  <a:lnTo>
                    <a:pt x="4384024" y="1408368"/>
                  </a:lnTo>
                  <a:lnTo>
                    <a:pt x="4384024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5773965" y="0"/>
              <a:ext cx="4384024" cy="1408368"/>
            </a:xfrm>
            <a:custGeom>
              <a:avLst/>
              <a:gdLst/>
              <a:ahLst/>
              <a:cxnLst/>
              <a:rect l="l" t="t" r="r" b="b"/>
              <a:pathLst>
                <a:path w="4384024" h="1408368">
                  <a:moveTo>
                    <a:pt x="0" y="0"/>
                  </a:moveTo>
                  <a:lnTo>
                    <a:pt x="4384025" y="0"/>
                  </a:lnTo>
                  <a:lnTo>
                    <a:pt x="4384025" y="1408368"/>
                  </a:lnTo>
                  <a:lnTo>
                    <a:pt x="0" y="1408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843960" y="1995710"/>
            <a:ext cx="2384101" cy="2384101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2908898" y="2060653"/>
            <a:ext cx="2254224" cy="2254215"/>
            <a:chOff x="0" y="0"/>
            <a:chExt cx="6350000" cy="63499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37527" r="-37527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51909" y="5785950"/>
            <a:ext cx="2384101" cy="2384101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716848" y="5850893"/>
            <a:ext cx="2254224" cy="2254215"/>
            <a:chOff x="0" y="0"/>
            <a:chExt cx="6350000" cy="634997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39285" r="-39285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061365" y="2060653"/>
            <a:ext cx="2384101" cy="2384101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3126303" y="2125596"/>
            <a:ext cx="2254224" cy="2254215"/>
            <a:chOff x="0" y="0"/>
            <a:chExt cx="6350000" cy="6349975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25046" r="-2504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4251990" y="5850893"/>
            <a:ext cx="2384101" cy="2384101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2738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4316928" y="5915836"/>
            <a:ext cx="2254224" cy="2254215"/>
            <a:chOff x="0" y="0"/>
            <a:chExt cx="6350000" cy="6349975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 l="-24906" r="-24906"/>
              </a:stretch>
            </a:blipFill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6205555" y="8253356"/>
            <a:ext cx="5818090" cy="10156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6"/>
              </a:lnSpc>
              <a:spcBef>
                <a:spcPct val="0"/>
              </a:spcBef>
            </a:pPr>
            <a:r>
              <a:rPr lang="en-US" sz="2762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Browning, due to high temperature and short time cooking</a:t>
            </a:r>
          </a:p>
        </p:txBody>
      </p:sp>
      <p:sp>
        <p:nvSpPr>
          <p:cNvPr id="38" name="Freeform 38"/>
          <p:cNvSpPr/>
          <p:nvPr/>
        </p:nvSpPr>
        <p:spPr>
          <a:xfrm>
            <a:off x="8651863" y="1429798"/>
            <a:ext cx="220154" cy="220154"/>
          </a:xfrm>
          <a:custGeom>
            <a:avLst/>
            <a:gdLst/>
            <a:ahLst/>
            <a:cxnLst/>
            <a:rect l="l" t="t" r="r" b="b"/>
            <a:pathLst>
              <a:path w="220154" h="220154">
                <a:moveTo>
                  <a:pt x="0" y="0"/>
                </a:moveTo>
                <a:lnTo>
                  <a:pt x="220154" y="0"/>
                </a:lnTo>
                <a:lnTo>
                  <a:pt x="220154" y="220154"/>
                </a:lnTo>
                <a:lnTo>
                  <a:pt x="0" y="22015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9" name="Freeform 39"/>
          <p:cNvSpPr/>
          <p:nvPr/>
        </p:nvSpPr>
        <p:spPr>
          <a:xfrm>
            <a:off x="9022610" y="1447885"/>
            <a:ext cx="183980" cy="183980"/>
          </a:xfrm>
          <a:custGeom>
            <a:avLst/>
            <a:gdLst/>
            <a:ahLst/>
            <a:cxnLst/>
            <a:rect l="l" t="t" r="r" b="b"/>
            <a:pathLst>
              <a:path w="183980" h="183980">
                <a:moveTo>
                  <a:pt x="0" y="0"/>
                </a:moveTo>
                <a:lnTo>
                  <a:pt x="183980" y="0"/>
                </a:lnTo>
                <a:lnTo>
                  <a:pt x="183980" y="183980"/>
                </a:lnTo>
                <a:lnTo>
                  <a:pt x="0" y="1839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0" name="Freeform 40"/>
          <p:cNvSpPr/>
          <p:nvPr/>
        </p:nvSpPr>
        <p:spPr>
          <a:xfrm>
            <a:off x="9357184" y="1474220"/>
            <a:ext cx="131309" cy="131309"/>
          </a:xfrm>
          <a:custGeom>
            <a:avLst/>
            <a:gdLst/>
            <a:ahLst/>
            <a:cxnLst/>
            <a:rect l="l" t="t" r="r" b="b"/>
            <a:pathLst>
              <a:path w="131309" h="131309">
                <a:moveTo>
                  <a:pt x="0" y="0"/>
                </a:moveTo>
                <a:lnTo>
                  <a:pt x="131309" y="0"/>
                </a:lnTo>
                <a:lnTo>
                  <a:pt x="131309" y="131309"/>
                </a:lnTo>
                <a:lnTo>
                  <a:pt x="0" y="13130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1" name="TextBox 41"/>
          <p:cNvSpPr txBox="1"/>
          <p:nvPr/>
        </p:nvSpPr>
        <p:spPr>
          <a:xfrm>
            <a:off x="4375002" y="178848"/>
            <a:ext cx="9479198" cy="106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0"/>
              </a:lnSpc>
              <a:spcBef>
                <a:spcPct val="0"/>
              </a:spcBef>
            </a:pPr>
            <a:r>
              <a:rPr lang="en-US" sz="5500">
                <a:solidFill>
                  <a:srgbClr val="182738"/>
                </a:solidFill>
                <a:latin typeface="Calibri (MS)"/>
                <a:ea typeface="Calibri (MS)"/>
                <a:cs typeface="Calibri (MS)"/>
                <a:sym typeface="Calibri (MS)"/>
              </a:rPr>
              <a:t>Cooking Methods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3DD136D-208C-4BC6-849E-F9FFFEB38CE0}"/>
</file>

<file path=customXml/itemProps2.xml><?xml version="1.0" encoding="utf-8"?>
<ds:datastoreItem xmlns:ds="http://schemas.openxmlformats.org/officeDocument/2006/customXml" ds:itemID="{FC95C303-D5A3-4A3A-8C6A-B37271ECA835}"/>
</file>

<file path=customXml/itemProps3.xml><?xml version="1.0" encoding="utf-8"?>
<ds:datastoreItem xmlns:ds="http://schemas.openxmlformats.org/officeDocument/2006/customXml" ds:itemID="{79403538-199A-408A-8330-0767DF59DC62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696</Words>
  <Application>Microsoft Office PowerPoint</Application>
  <PresentationFormat>Personalizzato</PresentationFormat>
  <Paragraphs>113</Paragraphs>
  <Slides>21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8" baseType="lpstr">
      <vt:lpstr>Calibri (MS) Bold</vt:lpstr>
      <vt:lpstr>Calibri (MS)</vt:lpstr>
      <vt:lpstr>Arial</vt:lpstr>
      <vt:lpstr>Calibri (MS) Italics</vt:lpstr>
      <vt:lpstr>Calibri</vt:lpstr>
      <vt:lpstr>Office Theme</vt:lpstr>
      <vt:lpstr>Worksheet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FISMAD 2026 final</dc:title>
  <cp:lastModifiedBy>visio</cp:lastModifiedBy>
  <cp:revision>4</cp:revision>
  <dcterms:created xsi:type="dcterms:W3CDTF">2006-08-16T00:00:00Z</dcterms:created>
  <dcterms:modified xsi:type="dcterms:W3CDTF">2026-04-16T11:02:14Z</dcterms:modified>
  <dc:identifier>DAHG1-Wy8sw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d0b24d-6422-44b0-b3de-abb3a9e8c81a_Enabled">
    <vt:lpwstr>true</vt:lpwstr>
  </property>
  <property fmtid="{D5CDD505-2E9C-101B-9397-08002B2CF9AE}" pid="3" name="MSIP_Label_2ad0b24d-6422-44b0-b3de-abb3a9e8c81a_SetDate">
    <vt:lpwstr>2026-04-15T20:07:00Z</vt:lpwstr>
  </property>
  <property fmtid="{D5CDD505-2E9C-101B-9397-08002B2CF9AE}" pid="4" name="MSIP_Label_2ad0b24d-6422-44b0-b3de-abb3a9e8c81a_Method">
    <vt:lpwstr>Standard</vt:lpwstr>
  </property>
  <property fmtid="{D5CDD505-2E9C-101B-9397-08002B2CF9AE}" pid="5" name="MSIP_Label_2ad0b24d-6422-44b0-b3de-abb3a9e8c81a_Name">
    <vt:lpwstr>defa4170-0d19-0005-0004-bc88714345d2</vt:lpwstr>
  </property>
  <property fmtid="{D5CDD505-2E9C-101B-9397-08002B2CF9AE}" pid="6" name="MSIP_Label_2ad0b24d-6422-44b0-b3de-abb3a9e8c81a_SiteId">
    <vt:lpwstr>2fcfe26a-bb62-46b0-b1e3-28f9da0c45fd</vt:lpwstr>
  </property>
  <property fmtid="{D5CDD505-2E9C-101B-9397-08002B2CF9AE}" pid="7" name="MSIP_Label_2ad0b24d-6422-44b0-b3de-abb3a9e8c81a_ActionId">
    <vt:lpwstr>fb4e1d66-1db7-4b31-b4de-c80e469f642c</vt:lpwstr>
  </property>
  <property fmtid="{D5CDD505-2E9C-101B-9397-08002B2CF9AE}" pid="8" name="MSIP_Label_2ad0b24d-6422-44b0-b3de-abb3a9e8c81a_ContentBits">
    <vt:lpwstr>0</vt:lpwstr>
  </property>
  <property fmtid="{D5CDD505-2E9C-101B-9397-08002B2CF9AE}" pid="9" name="MSIP_Label_2ad0b24d-6422-44b0-b3de-abb3a9e8c81a_Tag">
    <vt:lpwstr>50, 3, 0, 1</vt:lpwstr>
  </property>
  <property fmtid="{D5CDD505-2E9C-101B-9397-08002B2CF9AE}" pid="10" name="ContentTypeId">
    <vt:lpwstr>0x010100454B8EB1F7D4C548815799738C16CD3E</vt:lpwstr>
  </property>
</Properties>
</file>